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77" r:id="rId2"/>
    <p:sldId id="371" r:id="rId3"/>
    <p:sldId id="379" r:id="rId4"/>
    <p:sldId id="392" r:id="rId5"/>
    <p:sldId id="380" r:id="rId6"/>
    <p:sldId id="393" r:id="rId7"/>
    <p:sldId id="381" r:id="rId8"/>
    <p:sldId id="382" r:id="rId9"/>
    <p:sldId id="383" r:id="rId10"/>
    <p:sldId id="394" r:id="rId11"/>
    <p:sldId id="395" r:id="rId12"/>
    <p:sldId id="384" r:id="rId13"/>
    <p:sldId id="385" r:id="rId14"/>
    <p:sldId id="396" r:id="rId15"/>
    <p:sldId id="397" r:id="rId16"/>
    <p:sldId id="398" r:id="rId17"/>
    <p:sldId id="399" r:id="rId18"/>
    <p:sldId id="400" r:id="rId19"/>
    <p:sldId id="401" r:id="rId20"/>
    <p:sldId id="402" r:id="rId21"/>
    <p:sldId id="403" r:id="rId22"/>
    <p:sldId id="404" r:id="rId23"/>
    <p:sldId id="412" r:id="rId24"/>
    <p:sldId id="405" r:id="rId25"/>
    <p:sldId id="406" r:id="rId26"/>
    <p:sldId id="407" r:id="rId27"/>
    <p:sldId id="408" r:id="rId28"/>
    <p:sldId id="409" r:id="rId29"/>
    <p:sldId id="410" r:id="rId30"/>
    <p:sldId id="411" r:id="rId31"/>
    <p:sldId id="387" r:id="rId32"/>
    <p:sldId id="388" r:id="rId33"/>
    <p:sldId id="389"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le McDermott" initials="SM" lastIdx="2" clrIdx="0">
    <p:extLst>
      <p:ext uri="{19B8F6BF-5375-455C-9EA6-DF929625EA0E}">
        <p15:presenceInfo xmlns:p15="http://schemas.microsoft.com/office/powerpoint/2012/main" userId="ea836ec4bc1a5e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08" autoAdjust="0"/>
    <p:restoredTop sz="60301" autoAdjust="0"/>
  </p:normalViewPr>
  <p:slideViewPr>
    <p:cSldViewPr snapToGrid="0">
      <p:cViewPr varScale="1">
        <p:scale>
          <a:sx n="53" d="100"/>
          <a:sy n="53" d="100"/>
        </p:scale>
        <p:origin x="1668"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EC6A537-E539-45B2-9DCE-8FD60EA523EF}" type="datetimeFigureOut">
              <a:rPr lang="en-US" smtClean="0"/>
              <a:t>6/1/2020</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45A34F1-3673-478E-B938-0ACE47D8891C}" type="slidenum">
              <a:rPr lang="en-US" smtClean="0"/>
              <a:t>‹#›</a:t>
            </a:fld>
            <a:endParaRPr lang="en-US" dirty="0"/>
          </a:p>
        </p:txBody>
      </p:sp>
    </p:spTree>
    <p:extLst>
      <p:ext uri="{BB962C8B-B14F-4D97-AF65-F5344CB8AC3E}">
        <p14:creationId xmlns:p14="http://schemas.microsoft.com/office/powerpoint/2010/main" val="197817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8953495-2D05-4DE9-918A-BE3956DE206D}" type="datetimeFigureOut">
              <a:rPr lang="en-US" smtClean="0"/>
              <a:t>6/1/2020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EFA1E15D-F46B-41A0-89C4-6DD8CAA49C2E}" type="slidenum">
              <a:rPr lang="en-US" smtClean="0"/>
              <a:t>‹#›</a:t>
            </a:fld>
            <a:endParaRPr lang="en-US"/>
          </a:p>
        </p:txBody>
      </p:sp>
    </p:spTree>
    <p:extLst>
      <p:ext uri="{BB962C8B-B14F-4D97-AF65-F5344CB8AC3E}">
        <p14:creationId xmlns:p14="http://schemas.microsoft.com/office/powerpoint/2010/main" val="244112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Hello Everyone!  Can you believe it?  We are on our last session!  You have learned a lot!  Good for you!  Don’t give up!  Strive for a life of self-reliance!  Strive for becoming the center of the storm!  Strive</a:t>
            </a:r>
            <a:r>
              <a:rPr lang="en-US" sz="1000" baseline="0" dirty="0"/>
              <a:t> for peace and safety in future events!  </a:t>
            </a:r>
          </a:p>
          <a:p>
            <a:endParaRPr lang="en-US" sz="1000" baseline="0" dirty="0"/>
          </a:p>
          <a:p>
            <a:r>
              <a:rPr lang="en-US" sz="1000" baseline="0" dirty="0"/>
              <a:t>You know the old adage, if you fail to plan, you plan to fail.  So…give yourself a big pat on the back!  You are in the top 10% of society who is planning to succeed! </a:t>
            </a:r>
          </a:p>
          <a:p>
            <a:endParaRPr lang="en-US" sz="1000" baseline="0" dirty="0"/>
          </a:p>
          <a:p>
            <a:r>
              <a:rPr lang="en-US" sz="1000" baseline="0" dirty="0"/>
              <a:t>Better than that, you are becoming a conduit for the Savior.  You will be able to help others, teach them, and introduce them to the Savior’s love and mercy. </a:t>
            </a:r>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1</a:t>
            </a:fld>
            <a:endParaRPr lang="en-US"/>
          </a:p>
        </p:txBody>
      </p:sp>
    </p:spTree>
    <p:extLst>
      <p:ext uri="{BB962C8B-B14F-4D97-AF65-F5344CB8AC3E}">
        <p14:creationId xmlns:p14="http://schemas.microsoft.com/office/powerpoint/2010/main" val="91754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 a group with many others, it won’t hurt to share resources and knowledge for many things, like medical, gardening areas, clothing exchanges, common tools, communication center (like ham radio, 2 way radios, solar chargers, etc.) Just assign someone to organize and be in charge of the items at their tent. </a:t>
            </a:r>
          </a:p>
          <a:p>
            <a:endParaRPr lang="en-US" dirty="0"/>
          </a:p>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10</a:t>
            </a:fld>
            <a:endParaRPr lang="en-US"/>
          </a:p>
        </p:txBody>
      </p:sp>
    </p:spTree>
    <p:extLst>
      <p:ext uri="{BB962C8B-B14F-4D97-AF65-F5344CB8AC3E}">
        <p14:creationId xmlns:p14="http://schemas.microsoft.com/office/powerpoint/2010/main" val="96515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11</a:t>
            </a:fld>
            <a:endParaRPr lang="en-US"/>
          </a:p>
        </p:txBody>
      </p:sp>
    </p:spTree>
    <p:extLst>
      <p:ext uri="{BB962C8B-B14F-4D97-AF65-F5344CB8AC3E}">
        <p14:creationId xmlns:p14="http://schemas.microsoft.com/office/powerpoint/2010/main" val="286137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12</a:t>
            </a:fld>
            <a:endParaRPr lang="en-US"/>
          </a:p>
        </p:txBody>
      </p:sp>
    </p:spTree>
    <p:extLst>
      <p:ext uri="{BB962C8B-B14F-4D97-AF65-F5344CB8AC3E}">
        <p14:creationId xmlns:p14="http://schemas.microsoft.com/office/powerpoint/2010/main" val="1229504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p>
          <a:p>
            <a:endParaRPr lang="en-US" dirty="0"/>
          </a:p>
          <a:p>
            <a:r>
              <a:rPr lang="en-US" dirty="0"/>
              <a:t>If you have a larger group, you will probably share resources. </a:t>
            </a:r>
          </a:p>
          <a:p>
            <a:endParaRPr lang="en-US" dirty="0"/>
          </a:p>
          <a:p>
            <a:r>
              <a:rPr lang="en-US" dirty="0"/>
              <a:t>If there is hunting (and most likely there will be) there should be a sharing of ammo and a sharing of meat and labor.  If you don’t own a gun, at least buy ammo for rifles to hunt and share in the expense of hunting or trade your labor in preparing the meat, etc., </a:t>
            </a:r>
          </a:p>
          <a:p>
            <a:endParaRPr lang="en-US" dirty="0"/>
          </a:p>
          <a:p>
            <a:r>
              <a:rPr lang="en-US" dirty="0"/>
              <a:t>At least one person in your group needs to be prepared for security and protection.  It would be preferable if every family had something, even if it is a stun gun or mace. </a:t>
            </a:r>
          </a:p>
          <a:p>
            <a:endParaRPr lang="en-US" dirty="0"/>
          </a:p>
          <a:p>
            <a:r>
              <a:rPr lang="en-US" dirty="0"/>
              <a:t>Training and practice of firearms should be provided so that even the women and teens know how to load and shoot a gun.  Sadly, gangs and marauders are a part of civil unrest.  Sometimes bears and cougars are found near camps. </a:t>
            </a:r>
          </a:p>
          <a:p>
            <a:endParaRPr lang="en-US" dirty="0"/>
          </a:p>
          <a:p>
            <a:r>
              <a:rPr lang="en-US" dirty="0"/>
              <a:t>There needs to be an agreed upon hierarchy of power and authority within groups.  Is there a quorum for voting?  Is there a tie breaker for a final vote?  Is there respect among the members and trust?  Stress brings out a lot of frustration, anger and disagreement.  Find a way to peaceably communicate.  Daily prayers together, softer voices, less commanding and more including, more teaching and more communicating to avoid harsh words and hurt feelings.  This cannot be stressed enough.  You have to have a communication hierarchy or there will be too many chiefs and not enough Indians in camp.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13</a:t>
            </a:fld>
            <a:endParaRPr lang="en-US"/>
          </a:p>
        </p:txBody>
      </p:sp>
    </p:spTree>
    <p:extLst>
      <p:ext uri="{BB962C8B-B14F-4D97-AF65-F5344CB8AC3E}">
        <p14:creationId xmlns:p14="http://schemas.microsoft.com/office/powerpoint/2010/main" val="2569912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14</a:t>
            </a:fld>
            <a:endParaRPr lang="en-US"/>
          </a:p>
        </p:txBody>
      </p:sp>
    </p:spTree>
    <p:extLst>
      <p:ext uri="{BB962C8B-B14F-4D97-AF65-F5344CB8AC3E}">
        <p14:creationId xmlns:p14="http://schemas.microsoft.com/office/powerpoint/2010/main" val="1883760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make cardboard taste good with a great variety of spices!  </a:t>
            </a:r>
          </a:p>
          <a:p>
            <a:r>
              <a:rPr lang="en-US" dirty="0"/>
              <a:t>Include your favorites!! </a:t>
            </a:r>
          </a:p>
          <a:p>
            <a:r>
              <a:rPr lang="en-US" dirty="0"/>
              <a:t>Taco seasoning, Italian Seasoning, Greek Seasoning, Kung Pao Sauces, Duck Sauce, Sweet &amp; Sour Sauce, Mongolian Sauce, Powdered cheese, </a:t>
            </a:r>
            <a:r>
              <a:rPr lang="en-US" dirty="0" err="1"/>
              <a:t>Carribean</a:t>
            </a:r>
            <a:r>
              <a:rPr lang="en-US" dirty="0"/>
              <a:t> Jerk Sauce, Hot Sauce, Lemon Pepper, and of course, Salt &amp; Pepper and Garlic. </a:t>
            </a:r>
          </a:p>
        </p:txBody>
      </p:sp>
      <p:sp>
        <p:nvSpPr>
          <p:cNvPr id="4" name="Slide Number Placeholder 3"/>
          <p:cNvSpPr>
            <a:spLocks noGrp="1"/>
          </p:cNvSpPr>
          <p:nvPr>
            <p:ph type="sldNum" sz="quarter" idx="5"/>
          </p:nvPr>
        </p:nvSpPr>
        <p:spPr/>
        <p:txBody>
          <a:bodyPr/>
          <a:lstStyle/>
          <a:p>
            <a:fld id="{EFA1E15D-F46B-41A0-89C4-6DD8CAA49C2E}" type="slidenum">
              <a:rPr lang="en-US" smtClean="0"/>
              <a:t>15</a:t>
            </a:fld>
            <a:endParaRPr lang="en-US"/>
          </a:p>
        </p:txBody>
      </p:sp>
    </p:spTree>
    <p:extLst>
      <p:ext uri="{BB962C8B-B14F-4D97-AF65-F5344CB8AC3E}">
        <p14:creationId xmlns:p14="http://schemas.microsoft.com/office/powerpoint/2010/main" val="12872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17</a:t>
            </a:fld>
            <a:endParaRPr lang="en-US"/>
          </a:p>
        </p:txBody>
      </p:sp>
    </p:spTree>
    <p:extLst>
      <p:ext uri="{BB962C8B-B14F-4D97-AF65-F5344CB8AC3E}">
        <p14:creationId xmlns:p14="http://schemas.microsoft.com/office/powerpoint/2010/main" val="894231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18</a:t>
            </a:fld>
            <a:endParaRPr lang="en-US"/>
          </a:p>
        </p:txBody>
      </p:sp>
    </p:spTree>
    <p:extLst>
      <p:ext uri="{BB962C8B-B14F-4D97-AF65-F5344CB8AC3E}">
        <p14:creationId xmlns:p14="http://schemas.microsoft.com/office/powerpoint/2010/main" val="2967365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19</a:t>
            </a:fld>
            <a:endParaRPr lang="en-US"/>
          </a:p>
        </p:txBody>
      </p:sp>
    </p:spTree>
    <p:extLst>
      <p:ext uri="{BB962C8B-B14F-4D97-AF65-F5344CB8AC3E}">
        <p14:creationId xmlns:p14="http://schemas.microsoft.com/office/powerpoint/2010/main" val="256393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21</a:t>
            </a:fld>
            <a:endParaRPr lang="en-US"/>
          </a:p>
        </p:txBody>
      </p:sp>
    </p:spTree>
    <p:extLst>
      <p:ext uri="{BB962C8B-B14F-4D97-AF65-F5344CB8AC3E}">
        <p14:creationId xmlns:p14="http://schemas.microsoft.com/office/powerpoint/2010/main" val="296542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discuss</a:t>
            </a:r>
            <a:r>
              <a:rPr lang="en-US" baseline="0" dirty="0"/>
              <a:t> Shelter, Safety, and Camp Life for a long term crisis.   Some of the ideas will be repeated from other sessions, but with a little more depth. </a:t>
            </a:r>
          </a:p>
          <a:p>
            <a:endParaRPr lang="en-US" baseline="0" dirty="0"/>
          </a:p>
          <a:p>
            <a:r>
              <a:rPr lang="en-US" baseline="0" dirty="0"/>
              <a:t>Many of us will be able to “shelter in place” during a crisis, but the odds are getting greater and greater that we may be displaced from our homes long term.  </a:t>
            </a:r>
          </a:p>
          <a:p>
            <a:endParaRPr lang="en-US" baseline="0" dirty="0"/>
          </a:p>
          <a:p>
            <a:r>
              <a:rPr lang="en-US" baseline="0" dirty="0"/>
              <a:t>May I suggest that you look for groups that are like minded and weather the storm together!  It will be necessary for your very survival.  Those who remain a stand alone survivalist will be an easy target for roving gangs.  The stress of surviving will overcome a smaller unit much quicker than a larger group where responsibilities can be shared.  Please consider prepping with like minded and meeting up with like minded when the time comes. </a:t>
            </a:r>
          </a:p>
          <a:p>
            <a:endParaRPr lang="en-US" baseline="0" dirty="0"/>
          </a:p>
          <a:p>
            <a:r>
              <a:rPr lang="en-US" baseline="0" dirty="0"/>
              <a:t>Please consider multiple “Plan B” places.  Extended family? A campground? A family cabin or mountain plot of land?  Do some early surveying of the conditions and be ready to go in an hour’s time as many calamities don’t give you a warning.  If possible, have a stash of supplies already stored at your Plan B location.</a:t>
            </a:r>
          </a:p>
          <a:p>
            <a:endParaRPr lang="en-US" baseline="0" dirty="0"/>
          </a:p>
          <a:p>
            <a:r>
              <a:rPr lang="en-US" baseline="0" dirty="0"/>
              <a:t>Here we go! </a:t>
            </a:r>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2</a:t>
            </a:fld>
            <a:endParaRPr lang="en-US"/>
          </a:p>
        </p:txBody>
      </p:sp>
    </p:spTree>
    <p:extLst>
      <p:ext uri="{BB962C8B-B14F-4D97-AF65-F5344CB8AC3E}">
        <p14:creationId xmlns:p14="http://schemas.microsoft.com/office/powerpoint/2010/main" val="378833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Wire</a:t>
            </a:r>
          </a:p>
          <a:p>
            <a:r>
              <a:rPr lang="en-US" dirty="0"/>
              <a:t>Paracord, </a:t>
            </a:r>
          </a:p>
          <a:p>
            <a:r>
              <a:rPr lang="en-US" dirty="0"/>
              <a:t>Glues</a:t>
            </a:r>
          </a:p>
          <a:p>
            <a:r>
              <a:rPr lang="en-US" dirty="0"/>
              <a:t>Tapes</a:t>
            </a:r>
          </a:p>
          <a:p>
            <a:r>
              <a:rPr lang="en-US" dirty="0"/>
              <a:t>String</a:t>
            </a:r>
          </a:p>
          <a:p>
            <a:r>
              <a:rPr lang="en-US" dirty="0"/>
              <a:t>Rubber bands</a:t>
            </a:r>
          </a:p>
          <a:p>
            <a:r>
              <a:rPr lang="en-US" dirty="0"/>
              <a:t>Fishing line</a:t>
            </a:r>
          </a:p>
          <a:p>
            <a:r>
              <a:rPr lang="en-US" dirty="0"/>
              <a:t>bungees</a:t>
            </a:r>
          </a:p>
        </p:txBody>
      </p:sp>
      <p:sp>
        <p:nvSpPr>
          <p:cNvPr id="4" name="Slide Number Placeholder 3"/>
          <p:cNvSpPr>
            <a:spLocks noGrp="1"/>
          </p:cNvSpPr>
          <p:nvPr>
            <p:ph type="sldNum" sz="quarter" idx="5"/>
          </p:nvPr>
        </p:nvSpPr>
        <p:spPr/>
        <p:txBody>
          <a:bodyPr/>
          <a:lstStyle/>
          <a:p>
            <a:fld id="{EFA1E15D-F46B-41A0-89C4-6DD8CAA49C2E}" type="slidenum">
              <a:rPr lang="en-US" smtClean="0"/>
              <a:t>24</a:t>
            </a:fld>
            <a:endParaRPr lang="en-US"/>
          </a:p>
        </p:txBody>
      </p:sp>
    </p:spTree>
    <p:extLst>
      <p:ext uri="{BB962C8B-B14F-4D97-AF65-F5344CB8AC3E}">
        <p14:creationId xmlns:p14="http://schemas.microsoft.com/office/powerpoint/2010/main" val="4183193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a:t>
            </a:r>
          </a:p>
          <a:p>
            <a:r>
              <a:rPr lang="en-US" dirty="0"/>
              <a:t>Children’s </a:t>
            </a:r>
          </a:p>
          <a:p>
            <a:r>
              <a:rPr lang="en-US" dirty="0"/>
              <a:t>Science</a:t>
            </a:r>
          </a:p>
          <a:p>
            <a:r>
              <a:rPr lang="en-US" dirty="0"/>
              <a:t>Boy Scout</a:t>
            </a:r>
          </a:p>
          <a:p>
            <a:r>
              <a:rPr lang="en-US" dirty="0"/>
              <a:t>Spiritual</a:t>
            </a:r>
          </a:p>
        </p:txBody>
      </p:sp>
      <p:sp>
        <p:nvSpPr>
          <p:cNvPr id="4" name="Slide Number Placeholder 3"/>
          <p:cNvSpPr>
            <a:spLocks noGrp="1"/>
          </p:cNvSpPr>
          <p:nvPr>
            <p:ph type="sldNum" sz="quarter" idx="5"/>
          </p:nvPr>
        </p:nvSpPr>
        <p:spPr/>
        <p:txBody>
          <a:bodyPr/>
          <a:lstStyle/>
          <a:p>
            <a:fld id="{EFA1E15D-F46B-41A0-89C4-6DD8CAA49C2E}" type="slidenum">
              <a:rPr lang="en-US" smtClean="0"/>
              <a:t>28</a:t>
            </a:fld>
            <a:endParaRPr lang="en-US"/>
          </a:p>
        </p:txBody>
      </p:sp>
    </p:spTree>
    <p:extLst>
      <p:ext uri="{BB962C8B-B14F-4D97-AF65-F5344CB8AC3E}">
        <p14:creationId xmlns:p14="http://schemas.microsoft.com/office/powerpoint/2010/main" val="3035748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binoculars,</a:t>
            </a:r>
          </a:p>
          <a:p>
            <a:r>
              <a:rPr lang="en-US" dirty="0"/>
              <a:t>Ammo cans</a:t>
            </a:r>
          </a:p>
          <a:p>
            <a:r>
              <a:rPr lang="en-US" dirty="0"/>
              <a:t>Backpacks</a:t>
            </a:r>
          </a:p>
          <a:p>
            <a:r>
              <a:rPr lang="en-US" dirty="0"/>
              <a:t>Compass</a:t>
            </a:r>
          </a:p>
          <a:p>
            <a:r>
              <a:rPr lang="en-US" dirty="0"/>
              <a:t>Knives</a:t>
            </a:r>
          </a:p>
          <a:p>
            <a:r>
              <a:rPr lang="en-US" dirty="0"/>
              <a:t>Chargers</a:t>
            </a:r>
          </a:p>
          <a:p>
            <a:r>
              <a:rPr lang="en-US" dirty="0"/>
              <a:t>Radios</a:t>
            </a:r>
          </a:p>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29</a:t>
            </a:fld>
            <a:endParaRPr lang="en-US"/>
          </a:p>
        </p:txBody>
      </p:sp>
    </p:spTree>
    <p:extLst>
      <p:ext uri="{BB962C8B-B14F-4D97-AF65-F5344CB8AC3E}">
        <p14:creationId xmlns:p14="http://schemas.microsoft.com/office/powerpoint/2010/main" val="3560936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tough decisions to make because we are in unprecedented times.  Countries around the world are struggling with corrupt leadership, unsurmountable debt, increased calamities and unreliable weather for farmers.  </a:t>
            </a:r>
          </a:p>
          <a:p>
            <a:endParaRPr lang="en-US" dirty="0"/>
          </a:p>
          <a:p>
            <a:r>
              <a:rPr lang="en-US" dirty="0"/>
              <a:t>We have patterns from history, but we need to consider new was of thinking to protect our assets and wealth. </a:t>
            </a:r>
          </a:p>
          <a:p>
            <a:endParaRPr lang="en-US" dirty="0"/>
          </a:p>
          <a:p>
            <a:r>
              <a:rPr lang="en-US" dirty="0"/>
              <a:t>Some items to consider: </a:t>
            </a:r>
          </a:p>
          <a:p>
            <a:endParaRPr lang="en-US" dirty="0"/>
          </a:p>
          <a:p>
            <a:r>
              <a:rPr lang="en-US" dirty="0"/>
              <a:t>A Dollar Devaluation is rare, but has been done the past.  From the patterns we see in our economic system now, with debt levels in unchartered territory, viruses that flattened the economy, record levels of unemployment and corrupt politicians who are rooting for the collapse of our system in favor of a socialist/communist type system, we can probably look forward to our dollar being devalued in our lifetime with the false sense of security that this would be a good move.   </a:t>
            </a:r>
          </a:p>
          <a:p>
            <a:endParaRPr lang="en-US" dirty="0"/>
          </a:p>
          <a:p>
            <a:r>
              <a:rPr lang="en-US" dirty="0"/>
              <a:t>What is a devaluation?  It is not a collapse.  It is a devaluation.  When the dollar is devalued, it makes exports increase because the products are cheaper to buy.  </a:t>
            </a:r>
          </a:p>
          <a:p>
            <a:endParaRPr lang="en-US" dirty="0"/>
          </a:p>
          <a:p>
            <a:r>
              <a:rPr lang="en-US" dirty="0"/>
              <a:t>Due to the US’s balance of payments deficits and bloated net external debt to GDP ratio (about 45 percent), the dollar will eventually need to depreciate.</a:t>
            </a:r>
          </a:p>
          <a:p>
            <a:endParaRPr lang="en-US" dirty="0"/>
          </a:p>
          <a:p>
            <a:r>
              <a:rPr lang="en-US" dirty="0"/>
              <a:t>However, it will create a negative to the pension programs that are already needing bailed out and unintended consequences will cause another bubble in the American economy to collapse.  This time, with civil unrest on the rise, it may not run a course correction, but rather sink the country into further complications.  </a:t>
            </a:r>
          </a:p>
          <a:p>
            <a:endParaRPr lang="en-US" dirty="0"/>
          </a:p>
          <a:p>
            <a:r>
              <a:rPr lang="en-US" dirty="0"/>
              <a:t>Without going into to more details, you can do an internet search to teach you about the ramifications of a dollar devaluation.  If you are LDS, the prophet Joseph Smith was recorded as saying, the next great trouble for the United States will be the devaluation of the currency.  A term rarely used in our country’s history is now being peppered in the financial trade papers and the federal reserve is currently in the works to make this happen. </a:t>
            </a:r>
          </a:p>
          <a:p>
            <a:endParaRPr lang="en-US" dirty="0"/>
          </a:p>
          <a:p>
            <a:r>
              <a:rPr lang="en-US" dirty="0"/>
              <a:t>What are some planning strategies? </a:t>
            </a:r>
          </a:p>
          <a:p>
            <a:endParaRPr lang="en-US" dirty="0"/>
          </a:p>
          <a:p>
            <a:pPr marL="228600" indent="-228600">
              <a:buAutoNum type="arabicPeriod"/>
            </a:pPr>
            <a:r>
              <a:rPr lang="en-US" dirty="0"/>
              <a:t>Get out of debt. </a:t>
            </a:r>
          </a:p>
          <a:p>
            <a:pPr marL="228600" indent="-228600">
              <a:buAutoNum type="arabicPeriod"/>
            </a:pPr>
            <a:r>
              <a:rPr lang="en-US" dirty="0"/>
              <a:t>Have hard assets. </a:t>
            </a:r>
          </a:p>
          <a:p>
            <a:pPr marL="228600" indent="-228600">
              <a:buAutoNum type="arabicPeriod"/>
            </a:pPr>
            <a:r>
              <a:rPr lang="en-US" dirty="0"/>
              <a:t>Own some gold and silver to counter the initial impact. </a:t>
            </a:r>
          </a:p>
          <a:p>
            <a:pPr marL="228600" indent="-228600">
              <a:buAutoNum type="arabicPeriod"/>
            </a:pPr>
            <a:r>
              <a:rPr lang="en-US" dirty="0"/>
              <a:t>Removing traditional investing currency and placing it into more gold and silver to ride out the storm. </a:t>
            </a:r>
          </a:p>
          <a:p>
            <a:pPr marL="228600" indent="-228600">
              <a:buAutoNum type="arabicPeriod"/>
            </a:pPr>
            <a:r>
              <a:rPr lang="en-US" dirty="0"/>
              <a:t>Gold is good for larger value and it doesn’t take up as much room. </a:t>
            </a:r>
          </a:p>
          <a:p>
            <a:pPr marL="228600" indent="-228600">
              <a:buAutoNum type="arabicPeriod"/>
            </a:pPr>
            <a:r>
              <a:rPr lang="en-US" dirty="0"/>
              <a:t>Silver, especially junk silver coins, is good for small bartering and purchasing.  You won’t be able to take a gold coin into a grocery store and expect hundreds of dollars in change back, but you might be able to pay your yearly taxes with a gold coin. </a:t>
            </a:r>
          </a:p>
          <a:p>
            <a:pPr marL="228600" indent="-228600">
              <a:buAutoNum type="arabicPeriod"/>
            </a:pPr>
            <a:r>
              <a:rPr lang="en-US" dirty="0"/>
              <a:t>Keep in mind that if banks close, society is broken, and people are in basic survival mode, the only thing of value will be food. </a:t>
            </a:r>
          </a:p>
          <a:p>
            <a:pPr marL="228600" indent="-228600">
              <a:buAutoNum type="arabicPeriod"/>
            </a:pPr>
            <a:r>
              <a:rPr lang="en-US" dirty="0"/>
              <a:t>If you have the resources now, store up more food than you will need.  Store up other valuable bartering items such as tools, fuel, alcohol/chocolate/</a:t>
            </a:r>
            <a:r>
              <a:rPr kumimoji="0" lang="en-US" sz="1200" b="0" i="0" u="none" strike="noStrike" kern="1200" cap="none" spc="0" normalizeH="0" baseline="0" noProof="0" dirty="0">
                <a:ln>
                  <a:noFill/>
                </a:ln>
                <a:solidFill>
                  <a:prstClr val="black"/>
                </a:solidFill>
                <a:effectLst/>
                <a:uLnTx/>
                <a:uFillTx/>
                <a:latin typeface="+mn-lt"/>
                <a:ea typeface="+mn-ea"/>
                <a:cs typeface="+mn-cs"/>
              </a:rPr>
              <a:t>coffee/cigarettes </a:t>
            </a:r>
            <a:r>
              <a:rPr lang="en-US" dirty="0"/>
              <a:t>(any addictive substances that addicts will be willing to barter for), ammunition, car parts, water filters, pain meds/antibiotics, batteries, fishing gear and hygiene products.</a:t>
            </a:r>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31</a:t>
            </a:fld>
            <a:endParaRPr lang="en-US"/>
          </a:p>
        </p:txBody>
      </p:sp>
    </p:spTree>
    <p:extLst>
      <p:ext uri="{BB962C8B-B14F-4D97-AF65-F5344CB8AC3E}">
        <p14:creationId xmlns:p14="http://schemas.microsoft.com/office/powerpoint/2010/main" val="4000884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p>
          <a:p>
            <a:endParaRPr lang="en-US" dirty="0"/>
          </a:p>
          <a:p>
            <a:r>
              <a:rPr lang="en-US" dirty="0"/>
              <a:t>We have all heard the term situational awareness.  It is when you have been awakened to what is going on around you and you are more in tune with events or behaviors and their meanings.  Many of you are going through this now.  No matter how much the news media tells you one thing, you know better.  </a:t>
            </a:r>
          </a:p>
          <a:p>
            <a:endParaRPr lang="en-US" dirty="0"/>
          </a:p>
          <a:p>
            <a:r>
              <a:rPr lang="en-US" dirty="0"/>
              <a:t>Many of us have the advantage of being older and can compare what life in America used to be like for decades and suddenly it is hardly recognizable, whereas a younger college age person only sees the world from the view that every thing is fine, there is still food in the stores, and their cell phone still makes calls.  </a:t>
            </a:r>
          </a:p>
          <a:p>
            <a:endParaRPr lang="en-US" dirty="0"/>
          </a:p>
          <a:p>
            <a:r>
              <a:rPr lang="en-US" dirty="0"/>
              <a:t>It is becoming more and more apparent that traditional values and basic self reliance habits are fading away at a rapid pace.  You hear the mantra, “to make room for a new progressive way of life”…However, history has patterns.  We know of hundreds of civilizations who have passed away because they adopted progressive thinking and removed the very mores that provided peace, security and wealth.</a:t>
            </a:r>
          </a:p>
          <a:p>
            <a:endParaRPr lang="en-US" dirty="0"/>
          </a:p>
          <a:p>
            <a:r>
              <a:rPr lang="en-US" dirty="0"/>
              <a:t>I’m not dogging the technological advances.  We have lived very blessed lives.  However, there is opposition in all things.  The internet can be used for genealogical research, or mass distribution of porn.  We have to be able to discern and set limits.  Sadly, you cannot legislate morality.  You can only strengthen yourself with self-discipline and teach it to those in your circle of influence.  The same theory goes with preparedness for hard times that may come.  You can only prepare yourself with a self reliant way of life and encourage others in your circle of influence to do the same. </a:t>
            </a:r>
          </a:p>
          <a:p>
            <a:endParaRPr lang="en-US" dirty="0"/>
          </a:p>
          <a:p>
            <a:r>
              <a:rPr lang="en-US" dirty="0"/>
              <a:t>So…begin with the end in mind.  What is your goal to being prepared?  Are you going to hunker down in your home until you draw your last breath?  Are you going to have a Plan B spot in place in case you need to evacuate?  Are you going to learn homesteading skills and store up some essentials or are you going to be at the mercy of others should a calamity strike?  </a:t>
            </a:r>
          </a:p>
          <a:p>
            <a:endParaRPr lang="en-US" dirty="0"/>
          </a:p>
          <a:p>
            <a:r>
              <a:rPr lang="en-US" dirty="0"/>
              <a:t>It’s not a pleasant thought to have these conversations with family members, but it is time to “wake up” to our surroundings and the conditions in our government and nation and see the warnings to get prepared.  You can do this with simply asking, how can we be prepared if </a:t>
            </a:r>
            <a:r>
              <a:rPr lang="en-US" dirty="0" err="1"/>
              <a:t>xyz</a:t>
            </a:r>
            <a:r>
              <a:rPr lang="en-US" dirty="0"/>
              <a:t> were to happen to us?  Write down ideas, delegate assignments to get the preps done, report back with one another.  Creating a sense of community, trust, togetherness and dependence on each other.  People will handle stress and calamities better if they feel a sense of belonging. Resist scaring people or yourself into prepping.  Take calculated and consistent steps to do something everyday or every week.  The window of time to be thoroughly prepped is closing. </a:t>
            </a:r>
          </a:p>
          <a:p>
            <a:endParaRPr lang="en-US" dirty="0"/>
          </a:p>
          <a:p>
            <a:r>
              <a:rPr lang="en-US" dirty="0"/>
              <a:t>If you can, store up extra preps.  There will be others who are forgot things or who are inadequately prepared.  Bring all you can!  There may even be others who will join your group with just the shirts on their backs.  When you set up camp make a place where people can feel welcomed, loved and accepted.  Most survivalist go into “survival of the fittest, or plundering mode” but we are not to do that!  Being prepared keeps us from getting involved in the fray and causing us to behave badly when we would have never made those kind of decisions.  </a:t>
            </a:r>
          </a:p>
          <a:p>
            <a:endParaRPr lang="en-US" dirty="0"/>
          </a:p>
          <a:p>
            <a:r>
              <a:rPr lang="en-US" dirty="0"/>
              <a:t>When all is said, it only takes one person in the family to organize your resources and continue to prepare.  Sometimes we have to go it alone and get things done.  You will be blessed for your efforts.  You are never alone when you ask for divine help. </a:t>
            </a:r>
          </a:p>
          <a:p>
            <a:endParaRPr lang="en-US" dirty="0"/>
          </a:p>
          <a:p>
            <a:r>
              <a:rPr lang="en-US" dirty="0"/>
              <a:t>Miracles are for the faithful.  You can expect them, but you must first do your part and ask for them.  Then you just start and the longer you go at it, the more you will see things brought to you just for your circumstances.   </a:t>
            </a:r>
          </a:p>
          <a:p>
            <a:endParaRPr lang="en-US" dirty="0"/>
          </a:p>
          <a:p>
            <a:r>
              <a:rPr lang="en-US" dirty="0"/>
              <a:t>The same will go when you are living your new life in a grid down situation.  Our ancestors were more adept with living in a non electricity world, but we can give it our best shot.  The end goal should be a spiritual one.  You are being sanctified.  You are being prepared for greater things than the upside down world that exists somewhere else.  Refuse to participate in the chaos.  Strive to live peacefully and loving as you adapt to your new life.  Better days will come!!  </a:t>
            </a:r>
          </a:p>
          <a:p>
            <a:endParaRPr lang="en-US" dirty="0"/>
          </a:p>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32</a:t>
            </a:fld>
            <a:endParaRPr lang="en-US"/>
          </a:p>
        </p:txBody>
      </p:sp>
    </p:spTree>
    <p:extLst>
      <p:ext uri="{BB962C8B-B14F-4D97-AF65-F5344CB8AC3E}">
        <p14:creationId xmlns:p14="http://schemas.microsoft.com/office/powerpoint/2010/main" val="1190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our journey together is not coming to an end.  We are just getting started!  We will see each other again some day, we will look back on these days and recognize how we were being guided to do great things!  Although I have not met most of you, I feel an immense love towards you!  We are kindred spirits. </a:t>
            </a:r>
          </a:p>
          <a:p>
            <a:endParaRPr lang="en-US"/>
          </a:p>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33</a:t>
            </a:fld>
            <a:endParaRPr lang="en-US"/>
          </a:p>
        </p:txBody>
      </p:sp>
    </p:spTree>
    <p:extLst>
      <p:ext uri="{BB962C8B-B14F-4D97-AF65-F5344CB8AC3E}">
        <p14:creationId xmlns:p14="http://schemas.microsoft.com/office/powerpoint/2010/main" val="212275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read. </a:t>
            </a:r>
          </a:p>
          <a:p>
            <a:r>
              <a:rPr lang="en-US" dirty="0"/>
              <a:t>Let’s do some planning.  Let’s say you need to leave your home because of a nuclear blast 20 miles away.  You have less than 6 hours to evacuate.  What do you do? </a:t>
            </a:r>
          </a:p>
          <a:p>
            <a:endParaRPr lang="en-US" dirty="0"/>
          </a:p>
          <a:p>
            <a:r>
              <a:rPr lang="en-US" dirty="0"/>
              <a:t>You shut things down knowing you probably will not return to your home for several months or years.  When you leave, hop on the internet and schedule a turn off date.   You can go around your property and shut off water and gas.  </a:t>
            </a:r>
          </a:p>
          <a:p>
            <a:endParaRPr lang="en-US" dirty="0"/>
          </a:p>
          <a:p>
            <a:r>
              <a:rPr lang="en-US" dirty="0"/>
              <a:t>Another consideration is that you should store up your heirlooms and save in a storage unit or another family members in another area. Things like family portraits, family antiques, family photos and family history books, personal library, journals, etc.  Make a list now of things you would want to remember to remove from your property if you have some time to load them and drop them off.  </a:t>
            </a:r>
          </a:p>
          <a:p>
            <a:endParaRPr lang="en-US" dirty="0"/>
          </a:p>
          <a:p>
            <a:r>
              <a:rPr lang="en-US" dirty="0"/>
              <a:t>If it is determined that your home is safe but the area is not inhabitable for awhile, and you are worried about losing your paid for home due to taxes, consider storing up some gold to pay the taxes in advance.  Did you know Utah passed a law a few years accepting gold or silver to pay your bills with the state of Utah? </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EFA1E15D-F46B-41A0-89C4-6DD8CAA49C2E}" type="slidenum">
              <a:rPr lang="en-US" smtClean="0"/>
              <a:t>3</a:t>
            </a:fld>
            <a:endParaRPr lang="en-US"/>
          </a:p>
        </p:txBody>
      </p:sp>
    </p:spTree>
    <p:extLst>
      <p:ext uri="{BB962C8B-B14F-4D97-AF65-F5344CB8AC3E}">
        <p14:creationId xmlns:p14="http://schemas.microsoft.com/office/powerpoint/2010/main" val="316809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read.</a:t>
            </a:r>
          </a:p>
          <a:p>
            <a:endParaRPr lang="en-US" dirty="0"/>
          </a:p>
          <a:p>
            <a:r>
              <a:rPr lang="en-US" dirty="0"/>
              <a:t>Do you have pets or animals to care for?  If you have many consider where they will go.  Have adequate supplies for them.  If they are going to be with you in a camp setting, make sure you have a leash, a tie down, a kennel, play toys, food, etc., to keep them from becoming a camp nuisance. If pets are not permitted, who can you leave them with?  There will be tough decisions in hard times.  If you pre-plan it can lessen the stress and trauma. </a:t>
            </a:r>
          </a:p>
        </p:txBody>
      </p:sp>
      <p:sp>
        <p:nvSpPr>
          <p:cNvPr id="4" name="Slide Number Placeholder 3"/>
          <p:cNvSpPr>
            <a:spLocks noGrp="1"/>
          </p:cNvSpPr>
          <p:nvPr>
            <p:ph type="sldNum" sz="quarter" idx="5"/>
          </p:nvPr>
        </p:nvSpPr>
        <p:spPr/>
        <p:txBody>
          <a:bodyPr/>
          <a:lstStyle/>
          <a:p>
            <a:fld id="{EFA1E15D-F46B-41A0-89C4-6DD8CAA49C2E}" type="slidenum">
              <a:rPr lang="en-US" smtClean="0"/>
              <a:t>4</a:t>
            </a:fld>
            <a:endParaRPr lang="en-US"/>
          </a:p>
        </p:txBody>
      </p:sp>
    </p:spTree>
    <p:extLst>
      <p:ext uri="{BB962C8B-B14F-4D97-AF65-F5344CB8AC3E}">
        <p14:creationId xmlns:p14="http://schemas.microsoft.com/office/powerpoint/2010/main" val="18632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worked with someone and it was frustrating to know what they were going to do next, what the overall goals were, what was expected from you to be thorough?  Don’t be that person. </a:t>
            </a:r>
          </a:p>
          <a:p>
            <a:endParaRPr lang="en-US" dirty="0"/>
          </a:p>
          <a:p>
            <a:r>
              <a:rPr lang="en-US" dirty="0"/>
              <a:t>Put your plans on paper.  Give everyone copies.  Circle or check off what their responsibility is.  If you pre-plan an evacuation it will be easy to type up a  list of assignments ahead of time and pre-teach each person what that assignment is and what is expected.  </a:t>
            </a:r>
          </a:p>
          <a:p>
            <a:endParaRPr lang="en-US" dirty="0"/>
          </a:p>
          <a:p>
            <a:r>
              <a:rPr lang="en-US" dirty="0"/>
              <a:t>Drop an email to people who know you and explain where you are going and how to contact you.  Include neighbors who will not know what to do if they find out your home is vacant. </a:t>
            </a:r>
          </a:p>
          <a:p>
            <a:endParaRPr lang="en-US" dirty="0"/>
          </a:p>
          <a:p>
            <a:r>
              <a:rPr lang="en-US" dirty="0"/>
              <a:t>If you have married children, send them a list of items they would want to pack to join you.  There is a “buckets and bins” list on the temporal page of nofearpreps.com.  It may be too extensive you can alter it and make it your own!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5</a:t>
            </a:fld>
            <a:endParaRPr lang="en-US"/>
          </a:p>
        </p:txBody>
      </p:sp>
    </p:spTree>
    <p:extLst>
      <p:ext uri="{BB962C8B-B14F-4D97-AF65-F5344CB8AC3E}">
        <p14:creationId xmlns:p14="http://schemas.microsoft.com/office/powerpoint/2010/main" val="21070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p:txBody>
      </p:sp>
      <p:sp>
        <p:nvSpPr>
          <p:cNvPr id="4" name="Slide Number Placeholder 3"/>
          <p:cNvSpPr>
            <a:spLocks noGrp="1"/>
          </p:cNvSpPr>
          <p:nvPr>
            <p:ph type="sldNum" sz="quarter" idx="5"/>
          </p:nvPr>
        </p:nvSpPr>
        <p:spPr/>
        <p:txBody>
          <a:bodyPr/>
          <a:lstStyle/>
          <a:p>
            <a:fld id="{EFA1E15D-F46B-41A0-89C4-6DD8CAA49C2E}" type="slidenum">
              <a:rPr lang="en-US" smtClean="0"/>
              <a:t>6</a:t>
            </a:fld>
            <a:endParaRPr lang="en-US"/>
          </a:p>
        </p:txBody>
      </p:sp>
    </p:spTree>
    <p:extLst>
      <p:ext uri="{BB962C8B-B14F-4D97-AF65-F5344CB8AC3E}">
        <p14:creationId xmlns:p14="http://schemas.microsoft.com/office/powerpoint/2010/main" val="109996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a:p>
            <a:endParaRPr lang="en-US" dirty="0"/>
          </a:p>
          <a:p>
            <a:r>
              <a:rPr lang="en-US" dirty="0"/>
              <a:t>Most of Session 1 &amp; 2 cover these types of ideas.  </a:t>
            </a:r>
          </a:p>
        </p:txBody>
      </p:sp>
      <p:sp>
        <p:nvSpPr>
          <p:cNvPr id="4" name="Slide Number Placeholder 3"/>
          <p:cNvSpPr>
            <a:spLocks noGrp="1"/>
          </p:cNvSpPr>
          <p:nvPr>
            <p:ph type="sldNum" sz="quarter" idx="10"/>
          </p:nvPr>
        </p:nvSpPr>
        <p:spPr/>
        <p:txBody>
          <a:bodyPr/>
          <a:lstStyle/>
          <a:p>
            <a:fld id="{EFA1E15D-F46B-41A0-89C4-6DD8CAA49C2E}" type="slidenum">
              <a:rPr lang="en-US" smtClean="0"/>
              <a:t>7</a:t>
            </a:fld>
            <a:endParaRPr lang="en-US"/>
          </a:p>
        </p:txBody>
      </p:sp>
    </p:spTree>
    <p:extLst>
      <p:ext uri="{BB962C8B-B14F-4D97-AF65-F5344CB8AC3E}">
        <p14:creationId xmlns:p14="http://schemas.microsoft.com/office/powerpoint/2010/main" val="2990416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a:p>
            <a:endParaRPr lang="en-US" dirty="0"/>
          </a:p>
          <a:p>
            <a:r>
              <a:rPr lang="en-US" dirty="0"/>
              <a:t>There is nothing more disappointing than not having enough room to pack what you need to flee. </a:t>
            </a:r>
          </a:p>
          <a:p>
            <a:endParaRPr lang="en-US" dirty="0"/>
          </a:p>
          <a:p>
            <a:r>
              <a:rPr lang="en-US" dirty="0"/>
              <a:t>We bought an extra older 4 wheel drive truck just for hauling a second trailer.  We have nearly 30 in our tribe with kids and grandkids who are planning to meet at our home during an emergency.   </a:t>
            </a:r>
          </a:p>
          <a:p>
            <a:endParaRPr lang="en-US" dirty="0"/>
          </a:p>
          <a:p>
            <a:r>
              <a:rPr lang="en-US" dirty="0"/>
              <a:t>We have assigned drivers for the RV, the trucks w/trailers, the vehicles with children and mattresses strapped to the tops.  If you know you are going away long term, you will want to strap a few mattresses on top of a vehicle to save trailer space.  Make sure you have plenty of tie downs stored up for packing needs!  </a:t>
            </a:r>
          </a:p>
          <a:p>
            <a:endParaRPr lang="en-US" dirty="0"/>
          </a:p>
          <a:p>
            <a:r>
              <a:rPr lang="en-US" dirty="0"/>
              <a:t>I talked about having hammocks and blow up mattresses, but in cold winter that is not conducive.  You will want a mattress or two to take for comfort and warmth in your tent.  </a:t>
            </a:r>
          </a:p>
          <a:p>
            <a:endParaRPr lang="en-US" dirty="0"/>
          </a:p>
          <a:p>
            <a:r>
              <a:rPr lang="en-US" dirty="0"/>
              <a:t>If you can, make your packaging uniform, like all buckets and same size bins.  You will load easier and you will have more space.  Try to pick packing supplies that are moisture proof and rodent proof.  We have stored a few boxes of mice bait and insect bait.  We work mostly with 5 gallon buckets we can seal.  We have most of our food in sealed mylar bags before storing in buckets.  </a:t>
            </a:r>
          </a:p>
          <a:p>
            <a:endParaRPr lang="en-US" dirty="0"/>
          </a:p>
          <a:p>
            <a:r>
              <a:rPr lang="en-US" dirty="0"/>
              <a:t>If you don’t have the vehicles to haul, you can simply store all you can in garbage bags.  Store up a few boxes of bags for when the time comes.  When you pack clothes, gear, shoes and even food in kitchen size garbage bags, you can pack more in your vehicle versus using boxes.  Consider looking for a used cheap RV to drive.  You can store up a lot in the RV and you can have shelter! </a:t>
            </a:r>
          </a:p>
          <a:p>
            <a:endParaRPr lang="en-US" dirty="0"/>
          </a:p>
          <a:p>
            <a:endParaRPr lang="en-US" dirty="0"/>
          </a:p>
        </p:txBody>
      </p:sp>
      <p:sp>
        <p:nvSpPr>
          <p:cNvPr id="4" name="Slide Number Placeholder 3"/>
          <p:cNvSpPr>
            <a:spLocks noGrp="1"/>
          </p:cNvSpPr>
          <p:nvPr>
            <p:ph type="sldNum" sz="quarter" idx="5"/>
          </p:nvPr>
        </p:nvSpPr>
        <p:spPr/>
        <p:txBody>
          <a:bodyPr/>
          <a:lstStyle/>
          <a:p>
            <a:fld id="{EFA1E15D-F46B-41A0-89C4-6DD8CAA49C2E}" type="slidenum">
              <a:rPr lang="en-US" smtClean="0"/>
              <a:t>8</a:t>
            </a:fld>
            <a:endParaRPr lang="en-US"/>
          </a:p>
        </p:txBody>
      </p:sp>
    </p:spTree>
    <p:extLst>
      <p:ext uri="{BB962C8B-B14F-4D97-AF65-F5344CB8AC3E}">
        <p14:creationId xmlns:p14="http://schemas.microsoft.com/office/powerpoint/2010/main" val="112881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talked about this briefly before.  </a:t>
            </a:r>
          </a:p>
          <a:p>
            <a:endParaRPr lang="en-US" dirty="0"/>
          </a:p>
          <a:p>
            <a:r>
              <a:rPr lang="en-US" dirty="0"/>
              <a:t>You will want to take into consideration how camp is laid out. </a:t>
            </a:r>
          </a:p>
          <a:p>
            <a:endParaRPr lang="en-US" dirty="0"/>
          </a:p>
          <a:p>
            <a:r>
              <a:rPr lang="en-US" dirty="0"/>
              <a:t>The bathrooms and garbage should be at the outer edge of camp and downwind.</a:t>
            </a:r>
          </a:p>
          <a:p>
            <a:r>
              <a:rPr lang="en-US" dirty="0"/>
              <a:t> </a:t>
            </a:r>
          </a:p>
          <a:p>
            <a:r>
              <a:rPr lang="en-US" dirty="0"/>
              <a:t>There should be assigned quiet areas and curfew times for quiet times.  I have packed ear plugs because no matter how hard you try, there will be babies who cry, dogs that bark, children who squeal, and strange noises in the dark that will keep you from getting good sleep.</a:t>
            </a:r>
          </a:p>
          <a:p>
            <a:endParaRPr lang="en-US" dirty="0"/>
          </a:p>
          <a:p>
            <a:r>
              <a:rPr lang="en-US" dirty="0"/>
              <a:t>Children’s play areas should be in the center to allow for keeping a watchful eye. </a:t>
            </a:r>
          </a:p>
          <a:p>
            <a:endParaRPr lang="en-US" dirty="0"/>
          </a:p>
          <a:p>
            <a:r>
              <a:rPr lang="en-US" dirty="0"/>
              <a:t>Messaging areas (plastic over the door shoe holder for message mailboxes). </a:t>
            </a:r>
          </a:p>
          <a:p>
            <a:endParaRPr lang="en-US" dirty="0"/>
          </a:p>
          <a:p>
            <a:r>
              <a:rPr lang="en-US" dirty="0"/>
              <a:t>Laundry area where people can share resources and keep water from tracking back into your tent or RV. </a:t>
            </a:r>
          </a:p>
          <a:p>
            <a:endParaRPr lang="en-US" dirty="0"/>
          </a:p>
          <a:p>
            <a:r>
              <a:rPr lang="en-US" dirty="0"/>
              <a:t>Animal area, whether pet or livestock. </a:t>
            </a:r>
          </a:p>
          <a:p>
            <a:endParaRPr lang="en-US" dirty="0"/>
          </a:p>
          <a:p>
            <a:r>
              <a:rPr lang="en-US" dirty="0"/>
              <a:t>You can save on wood if campers have a share firepit for cooking.  A food prep area can also help with sharing resources and meal prep assignments.  Living off grid can be exhausting and all hands are needed.  </a:t>
            </a:r>
          </a:p>
          <a:p>
            <a:endParaRPr lang="en-US" dirty="0"/>
          </a:p>
          <a:p>
            <a:r>
              <a:rPr lang="en-US"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FA1E15D-F46B-41A0-89C4-6DD8CAA49C2E}" type="slidenum">
              <a:rPr lang="en-US" smtClean="0"/>
              <a:t>9</a:t>
            </a:fld>
            <a:endParaRPr lang="en-US"/>
          </a:p>
        </p:txBody>
      </p:sp>
    </p:spTree>
    <p:extLst>
      <p:ext uri="{BB962C8B-B14F-4D97-AF65-F5344CB8AC3E}">
        <p14:creationId xmlns:p14="http://schemas.microsoft.com/office/powerpoint/2010/main" val="141897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4058-F14C-40E3-8927-BD7BF5B559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1C17C6-C3A1-4350-83E8-54BAD0B25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654DB4-74F3-4972-9B5D-36B8112300C4}"/>
              </a:ext>
            </a:extLst>
          </p:cNvPr>
          <p:cNvSpPr>
            <a:spLocks noGrp="1"/>
          </p:cNvSpPr>
          <p:nvPr>
            <p:ph type="dt" sz="half" idx="10"/>
          </p:nvPr>
        </p:nvSpPr>
        <p:spPr/>
        <p:txBody>
          <a:bodyPr/>
          <a:lstStyle/>
          <a:p>
            <a:fld id="{D1088CD7-1DFB-44D4-AC71-37121E522BBF}" type="datetimeFigureOut">
              <a:rPr lang="en-US" smtClean="0"/>
              <a:t>6/1/2020</a:t>
            </a:fld>
            <a:endParaRPr lang="en-US" dirty="0"/>
          </a:p>
        </p:txBody>
      </p:sp>
      <p:sp>
        <p:nvSpPr>
          <p:cNvPr id="5" name="Footer Placeholder 4">
            <a:extLst>
              <a:ext uri="{FF2B5EF4-FFF2-40B4-BE49-F238E27FC236}">
                <a16:creationId xmlns:a16="http://schemas.microsoft.com/office/drawing/2014/main" id="{466BC52E-9AEE-404D-B42A-99443E1056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68A23E-470B-4EA1-88ED-DFA1E5DB6916}"/>
              </a:ext>
            </a:extLst>
          </p:cNvPr>
          <p:cNvSpPr>
            <a:spLocks noGrp="1"/>
          </p:cNvSpPr>
          <p:nvPr>
            <p:ph type="sldNum" sz="quarter" idx="12"/>
          </p:nvPr>
        </p:nvSpPr>
        <p:spPr/>
        <p:txBody>
          <a:bodyPr/>
          <a:lstStyle/>
          <a:p>
            <a:fld id="{F3E240DE-784D-4D7C-9435-CFE36F8EC675}" type="slidenum">
              <a:rPr lang="en-US" smtClean="0"/>
              <a:t>‹#›</a:t>
            </a:fld>
            <a:endParaRPr lang="en-US" dirty="0"/>
          </a:p>
        </p:txBody>
      </p:sp>
    </p:spTree>
    <p:extLst>
      <p:ext uri="{BB962C8B-B14F-4D97-AF65-F5344CB8AC3E}">
        <p14:creationId xmlns:p14="http://schemas.microsoft.com/office/powerpoint/2010/main" val="260000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D246-BAB7-4890-8F42-E7924D6B7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C79929-7F3B-43A2-A705-47790BB67A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6FC4F-C5AB-4647-B29A-82E757677AC5}"/>
              </a:ext>
            </a:extLst>
          </p:cNvPr>
          <p:cNvSpPr>
            <a:spLocks noGrp="1"/>
          </p:cNvSpPr>
          <p:nvPr>
            <p:ph type="dt" sz="half" idx="10"/>
          </p:nvPr>
        </p:nvSpPr>
        <p:spPr/>
        <p:txBody>
          <a:bodyPr/>
          <a:lstStyle/>
          <a:p>
            <a:fld id="{D1088CD7-1DFB-44D4-AC71-37121E522BBF}" type="datetimeFigureOut">
              <a:rPr lang="en-US" smtClean="0"/>
              <a:t>6/1/2020</a:t>
            </a:fld>
            <a:endParaRPr lang="en-US" dirty="0"/>
          </a:p>
        </p:txBody>
      </p:sp>
      <p:sp>
        <p:nvSpPr>
          <p:cNvPr id="5" name="Footer Placeholder 4">
            <a:extLst>
              <a:ext uri="{FF2B5EF4-FFF2-40B4-BE49-F238E27FC236}">
                <a16:creationId xmlns:a16="http://schemas.microsoft.com/office/drawing/2014/main" id="{0A581DD0-1FD5-4909-BDA4-D75C901D0D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569B47-F495-4905-AD34-DC987ECCE158}"/>
              </a:ext>
            </a:extLst>
          </p:cNvPr>
          <p:cNvSpPr>
            <a:spLocks noGrp="1"/>
          </p:cNvSpPr>
          <p:nvPr>
            <p:ph type="sldNum" sz="quarter" idx="12"/>
          </p:nvPr>
        </p:nvSpPr>
        <p:spPr/>
        <p:txBody>
          <a:bodyPr/>
          <a:lstStyle/>
          <a:p>
            <a:fld id="{F3E240DE-784D-4D7C-9435-CFE36F8EC675}" type="slidenum">
              <a:rPr lang="en-US" smtClean="0"/>
              <a:t>‹#›</a:t>
            </a:fld>
            <a:endParaRPr lang="en-US" dirty="0"/>
          </a:p>
        </p:txBody>
      </p:sp>
    </p:spTree>
    <p:extLst>
      <p:ext uri="{BB962C8B-B14F-4D97-AF65-F5344CB8AC3E}">
        <p14:creationId xmlns:p14="http://schemas.microsoft.com/office/powerpoint/2010/main" val="43016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BFEFFD-1365-4101-8475-56BBEC6274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D8D4B-4A22-43D7-B2AB-5336C20436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20A6D-3F71-48FC-ADE3-B506869794ED}"/>
              </a:ext>
            </a:extLst>
          </p:cNvPr>
          <p:cNvSpPr>
            <a:spLocks noGrp="1"/>
          </p:cNvSpPr>
          <p:nvPr>
            <p:ph type="dt" sz="half" idx="10"/>
          </p:nvPr>
        </p:nvSpPr>
        <p:spPr/>
        <p:txBody>
          <a:bodyPr/>
          <a:lstStyle/>
          <a:p>
            <a:fld id="{D1088CD7-1DFB-44D4-AC71-37121E522BBF}" type="datetimeFigureOut">
              <a:rPr lang="en-US" smtClean="0"/>
              <a:t>6/1/2020</a:t>
            </a:fld>
            <a:endParaRPr lang="en-US" dirty="0"/>
          </a:p>
        </p:txBody>
      </p:sp>
      <p:sp>
        <p:nvSpPr>
          <p:cNvPr id="5" name="Footer Placeholder 4">
            <a:extLst>
              <a:ext uri="{FF2B5EF4-FFF2-40B4-BE49-F238E27FC236}">
                <a16:creationId xmlns:a16="http://schemas.microsoft.com/office/drawing/2014/main" id="{1CC1382D-4B2E-47EC-9B8D-6220715803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45908E-9EFB-48BB-A92B-8E3EDA7A9B1F}"/>
              </a:ext>
            </a:extLst>
          </p:cNvPr>
          <p:cNvSpPr>
            <a:spLocks noGrp="1"/>
          </p:cNvSpPr>
          <p:nvPr>
            <p:ph type="sldNum" sz="quarter" idx="12"/>
          </p:nvPr>
        </p:nvSpPr>
        <p:spPr/>
        <p:txBody>
          <a:bodyPr/>
          <a:lstStyle/>
          <a:p>
            <a:fld id="{F3E240DE-784D-4D7C-9435-CFE36F8EC675}" type="slidenum">
              <a:rPr lang="en-US" smtClean="0"/>
              <a:t>‹#›</a:t>
            </a:fld>
            <a:endParaRPr lang="en-US" dirty="0"/>
          </a:p>
        </p:txBody>
      </p:sp>
    </p:spTree>
    <p:extLst>
      <p:ext uri="{BB962C8B-B14F-4D97-AF65-F5344CB8AC3E}">
        <p14:creationId xmlns:p14="http://schemas.microsoft.com/office/powerpoint/2010/main" val="365232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CDD8-F0DA-4D30-B466-E7AE884E7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FC7A81-BED1-4281-AA79-68A8B5489F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78B9D-1D9A-46C5-A164-06E28A1A529C}"/>
              </a:ext>
            </a:extLst>
          </p:cNvPr>
          <p:cNvSpPr>
            <a:spLocks noGrp="1"/>
          </p:cNvSpPr>
          <p:nvPr>
            <p:ph type="dt" sz="half" idx="10"/>
          </p:nvPr>
        </p:nvSpPr>
        <p:spPr/>
        <p:txBody>
          <a:bodyPr/>
          <a:lstStyle/>
          <a:p>
            <a:fld id="{D1088CD7-1DFB-44D4-AC71-37121E522BBF}" type="datetimeFigureOut">
              <a:rPr lang="en-US" smtClean="0"/>
              <a:t>6/1/2020</a:t>
            </a:fld>
            <a:endParaRPr lang="en-US" dirty="0"/>
          </a:p>
        </p:txBody>
      </p:sp>
      <p:sp>
        <p:nvSpPr>
          <p:cNvPr id="5" name="Footer Placeholder 4">
            <a:extLst>
              <a:ext uri="{FF2B5EF4-FFF2-40B4-BE49-F238E27FC236}">
                <a16:creationId xmlns:a16="http://schemas.microsoft.com/office/drawing/2014/main" id="{29C83476-962C-465E-8720-B556B3A0E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E736C-7861-4370-BF04-DA175BD2C40A}"/>
              </a:ext>
            </a:extLst>
          </p:cNvPr>
          <p:cNvSpPr>
            <a:spLocks noGrp="1"/>
          </p:cNvSpPr>
          <p:nvPr>
            <p:ph type="sldNum" sz="quarter" idx="12"/>
          </p:nvPr>
        </p:nvSpPr>
        <p:spPr/>
        <p:txBody>
          <a:bodyPr/>
          <a:lstStyle/>
          <a:p>
            <a:fld id="{F3E240DE-784D-4D7C-9435-CFE36F8EC675}" type="slidenum">
              <a:rPr lang="en-US" smtClean="0"/>
              <a:t>‹#›</a:t>
            </a:fld>
            <a:endParaRPr lang="en-US" dirty="0"/>
          </a:p>
        </p:txBody>
      </p:sp>
    </p:spTree>
    <p:extLst>
      <p:ext uri="{BB962C8B-B14F-4D97-AF65-F5344CB8AC3E}">
        <p14:creationId xmlns:p14="http://schemas.microsoft.com/office/powerpoint/2010/main" val="45953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0498-8A11-47C5-B8C9-C978264EE5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826D40-10A7-4190-B70A-96B7C1D25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43FF2D-15AA-419A-A944-76AD4132BD91}"/>
              </a:ext>
            </a:extLst>
          </p:cNvPr>
          <p:cNvSpPr>
            <a:spLocks noGrp="1"/>
          </p:cNvSpPr>
          <p:nvPr>
            <p:ph type="dt" sz="half" idx="10"/>
          </p:nvPr>
        </p:nvSpPr>
        <p:spPr/>
        <p:txBody>
          <a:bodyPr/>
          <a:lstStyle/>
          <a:p>
            <a:fld id="{D1088CD7-1DFB-44D4-AC71-37121E522BBF}" type="datetimeFigureOut">
              <a:rPr lang="en-US" smtClean="0"/>
              <a:t>6/1/2020</a:t>
            </a:fld>
            <a:endParaRPr lang="en-US" dirty="0"/>
          </a:p>
        </p:txBody>
      </p:sp>
      <p:sp>
        <p:nvSpPr>
          <p:cNvPr id="5" name="Footer Placeholder 4">
            <a:extLst>
              <a:ext uri="{FF2B5EF4-FFF2-40B4-BE49-F238E27FC236}">
                <a16:creationId xmlns:a16="http://schemas.microsoft.com/office/drawing/2014/main" id="{97AAECBB-6FFA-4B44-A599-17428E166E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19EC15-B491-4B0D-9FE1-A6E40619BF73}"/>
              </a:ext>
            </a:extLst>
          </p:cNvPr>
          <p:cNvSpPr>
            <a:spLocks noGrp="1"/>
          </p:cNvSpPr>
          <p:nvPr>
            <p:ph type="sldNum" sz="quarter" idx="12"/>
          </p:nvPr>
        </p:nvSpPr>
        <p:spPr/>
        <p:txBody>
          <a:bodyPr/>
          <a:lstStyle/>
          <a:p>
            <a:fld id="{F3E240DE-784D-4D7C-9435-CFE36F8EC675}" type="slidenum">
              <a:rPr lang="en-US" smtClean="0"/>
              <a:t>‹#›</a:t>
            </a:fld>
            <a:endParaRPr lang="en-US" dirty="0"/>
          </a:p>
        </p:txBody>
      </p:sp>
    </p:spTree>
    <p:extLst>
      <p:ext uri="{BB962C8B-B14F-4D97-AF65-F5344CB8AC3E}">
        <p14:creationId xmlns:p14="http://schemas.microsoft.com/office/powerpoint/2010/main" val="287866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4996-6DEE-4CE5-BB7B-7CDFAEBE50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281BE-2DFC-4839-A935-33D615B62F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E406AC-1E8D-41B3-9E27-6DD1F6BB73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40CDA-53AF-4B6B-9696-A7B08E778809}"/>
              </a:ext>
            </a:extLst>
          </p:cNvPr>
          <p:cNvSpPr>
            <a:spLocks noGrp="1"/>
          </p:cNvSpPr>
          <p:nvPr>
            <p:ph type="dt" sz="half" idx="10"/>
          </p:nvPr>
        </p:nvSpPr>
        <p:spPr/>
        <p:txBody>
          <a:bodyPr/>
          <a:lstStyle/>
          <a:p>
            <a:fld id="{D1088CD7-1DFB-44D4-AC71-37121E522BBF}" type="datetimeFigureOut">
              <a:rPr lang="en-US" smtClean="0"/>
              <a:t>6/1/2020</a:t>
            </a:fld>
            <a:endParaRPr lang="en-US" dirty="0"/>
          </a:p>
        </p:txBody>
      </p:sp>
      <p:sp>
        <p:nvSpPr>
          <p:cNvPr id="6" name="Footer Placeholder 5">
            <a:extLst>
              <a:ext uri="{FF2B5EF4-FFF2-40B4-BE49-F238E27FC236}">
                <a16:creationId xmlns:a16="http://schemas.microsoft.com/office/drawing/2014/main" id="{5AE85E33-10BF-4ECD-8A08-CF85244DF2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AC04F5-3BE1-45CC-A652-CCF21859B21D}"/>
              </a:ext>
            </a:extLst>
          </p:cNvPr>
          <p:cNvSpPr>
            <a:spLocks noGrp="1"/>
          </p:cNvSpPr>
          <p:nvPr>
            <p:ph type="sldNum" sz="quarter" idx="12"/>
          </p:nvPr>
        </p:nvSpPr>
        <p:spPr/>
        <p:txBody>
          <a:bodyPr/>
          <a:lstStyle/>
          <a:p>
            <a:fld id="{F3E240DE-784D-4D7C-9435-CFE36F8EC675}" type="slidenum">
              <a:rPr lang="en-US" smtClean="0"/>
              <a:t>‹#›</a:t>
            </a:fld>
            <a:endParaRPr lang="en-US" dirty="0"/>
          </a:p>
        </p:txBody>
      </p:sp>
    </p:spTree>
    <p:extLst>
      <p:ext uri="{BB962C8B-B14F-4D97-AF65-F5344CB8AC3E}">
        <p14:creationId xmlns:p14="http://schemas.microsoft.com/office/powerpoint/2010/main" val="53943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0D4A-FA02-4D8C-8134-FA142C2D93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765D04-6240-44F6-9590-2E6F1376F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BF0DA8-F85C-4C88-89E9-A494F71A4B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378C12-D401-4671-87F8-F689E59DBE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52ABE9-F597-4089-B7B9-43F3781570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151251-3917-442F-A619-4F1128EC037D}"/>
              </a:ext>
            </a:extLst>
          </p:cNvPr>
          <p:cNvSpPr>
            <a:spLocks noGrp="1"/>
          </p:cNvSpPr>
          <p:nvPr>
            <p:ph type="dt" sz="half" idx="10"/>
          </p:nvPr>
        </p:nvSpPr>
        <p:spPr/>
        <p:txBody>
          <a:bodyPr/>
          <a:lstStyle/>
          <a:p>
            <a:fld id="{D1088CD7-1DFB-44D4-AC71-37121E522BBF}" type="datetimeFigureOut">
              <a:rPr lang="en-US" smtClean="0"/>
              <a:t>6/1/2020</a:t>
            </a:fld>
            <a:endParaRPr lang="en-US" dirty="0"/>
          </a:p>
        </p:txBody>
      </p:sp>
      <p:sp>
        <p:nvSpPr>
          <p:cNvPr id="8" name="Footer Placeholder 7">
            <a:extLst>
              <a:ext uri="{FF2B5EF4-FFF2-40B4-BE49-F238E27FC236}">
                <a16:creationId xmlns:a16="http://schemas.microsoft.com/office/drawing/2014/main" id="{483DE833-C12E-4759-B59E-E500ABF37E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B3CA01A-C5B5-4B71-BB9A-82A1D22759F3}"/>
              </a:ext>
            </a:extLst>
          </p:cNvPr>
          <p:cNvSpPr>
            <a:spLocks noGrp="1"/>
          </p:cNvSpPr>
          <p:nvPr>
            <p:ph type="sldNum" sz="quarter" idx="12"/>
          </p:nvPr>
        </p:nvSpPr>
        <p:spPr/>
        <p:txBody>
          <a:bodyPr/>
          <a:lstStyle/>
          <a:p>
            <a:fld id="{F3E240DE-784D-4D7C-9435-CFE36F8EC675}" type="slidenum">
              <a:rPr lang="en-US" smtClean="0"/>
              <a:t>‹#›</a:t>
            </a:fld>
            <a:endParaRPr lang="en-US" dirty="0"/>
          </a:p>
        </p:txBody>
      </p:sp>
    </p:spTree>
    <p:extLst>
      <p:ext uri="{BB962C8B-B14F-4D97-AF65-F5344CB8AC3E}">
        <p14:creationId xmlns:p14="http://schemas.microsoft.com/office/powerpoint/2010/main" val="21812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663D-E052-4822-A2CC-9A114C5406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5E9CA8-7D60-451F-BE2A-FD06563AA0F2}"/>
              </a:ext>
            </a:extLst>
          </p:cNvPr>
          <p:cNvSpPr>
            <a:spLocks noGrp="1"/>
          </p:cNvSpPr>
          <p:nvPr>
            <p:ph type="dt" sz="half" idx="10"/>
          </p:nvPr>
        </p:nvSpPr>
        <p:spPr/>
        <p:txBody>
          <a:bodyPr/>
          <a:lstStyle/>
          <a:p>
            <a:fld id="{D1088CD7-1DFB-44D4-AC71-37121E522BBF}" type="datetimeFigureOut">
              <a:rPr lang="en-US" smtClean="0"/>
              <a:t>6/1/2020</a:t>
            </a:fld>
            <a:endParaRPr lang="en-US" dirty="0"/>
          </a:p>
        </p:txBody>
      </p:sp>
      <p:sp>
        <p:nvSpPr>
          <p:cNvPr id="4" name="Footer Placeholder 3">
            <a:extLst>
              <a:ext uri="{FF2B5EF4-FFF2-40B4-BE49-F238E27FC236}">
                <a16:creationId xmlns:a16="http://schemas.microsoft.com/office/drawing/2014/main" id="{EC90BBC2-E868-4117-8E9E-2A230B4898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0BD896-8C2C-4404-B937-8F2FF8D1CEB6}"/>
              </a:ext>
            </a:extLst>
          </p:cNvPr>
          <p:cNvSpPr>
            <a:spLocks noGrp="1"/>
          </p:cNvSpPr>
          <p:nvPr>
            <p:ph type="sldNum" sz="quarter" idx="12"/>
          </p:nvPr>
        </p:nvSpPr>
        <p:spPr/>
        <p:txBody>
          <a:bodyPr/>
          <a:lstStyle/>
          <a:p>
            <a:fld id="{F3E240DE-784D-4D7C-9435-CFE36F8EC675}" type="slidenum">
              <a:rPr lang="en-US" smtClean="0"/>
              <a:t>‹#›</a:t>
            </a:fld>
            <a:endParaRPr lang="en-US" dirty="0"/>
          </a:p>
        </p:txBody>
      </p:sp>
    </p:spTree>
    <p:extLst>
      <p:ext uri="{BB962C8B-B14F-4D97-AF65-F5344CB8AC3E}">
        <p14:creationId xmlns:p14="http://schemas.microsoft.com/office/powerpoint/2010/main" val="343751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2399B3-BF23-4347-8103-1E0C8CFED659}"/>
              </a:ext>
            </a:extLst>
          </p:cNvPr>
          <p:cNvSpPr>
            <a:spLocks noGrp="1"/>
          </p:cNvSpPr>
          <p:nvPr>
            <p:ph type="dt" sz="half" idx="10"/>
          </p:nvPr>
        </p:nvSpPr>
        <p:spPr/>
        <p:txBody>
          <a:bodyPr/>
          <a:lstStyle/>
          <a:p>
            <a:fld id="{D1088CD7-1DFB-44D4-AC71-37121E522BBF}" type="datetimeFigureOut">
              <a:rPr lang="en-US" smtClean="0"/>
              <a:t>6/1/2020</a:t>
            </a:fld>
            <a:endParaRPr lang="en-US" dirty="0"/>
          </a:p>
        </p:txBody>
      </p:sp>
      <p:sp>
        <p:nvSpPr>
          <p:cNvPr id="3" name="Footer Placeholder 2">
            <a:extLst>
              <a:ext uri="{FF2B5EF4-FFF2-40B4-BE49-F238E27FC236}">
                <a16:creationId xmlns:a16="http://schemas.microsoft.com/office/drawing/2014/main" id="{B4ED8C95-47BD-4DB2-8CF4-8FB80B05B4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AFC037B-1798-4FB6-95E7-3A54F9688C21}"/>
              </a:ext>
            </a:extLst>
          </p:cNvPr>
          <p:cNvSpPr>
            <a:spLocks noGrp="1"/>
          </p:cNvSpPr>
          <p:nvPr>
            <p:ph type="sldNum" sz="quarter" idx="12"/>
          </p:nvPr>
        </p:nvSpPr>
        <p:spPr/>
        <p:txBody>
          <a:bodyPr/>
          <a:lstStyle/>
          <a:p>
            <a:fld id="{F3E240DE-784D-4D7C-9435-CFE36F8EC675}" type="slidenum">
              <a:rPr lang="en-US" smtClean="0"/>
              <a:t>‹#›</a:t>
            </a:fld>
            <a:endParaRPr lang="en-US" dirty="0"/>
          </a:p>
        </p:txBody>
      </p:sp>
    </p:spTree>
    <p:extLst>
      <p:ext uri="{BB962C8B-B14F-4D97-AF65-F5344CB8AC3E}">
        <p14:creationId xmlns:p14="http://schemas.microsoft.com/office/powerpoint/2010/main" val="287845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8848-A80E-4AD4-A8F0-C337BAE70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6B96E3-542B-4C25-B9BD-3066BD7F5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B8513E-438A-4C41-8180-791218E0D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F092DA-1089-425F-8964-B4A306EE8E94}"/>
              </a:ext>
            </a:extLst>
          </p:cNvPr>
          <p:cNvSpPr>
            <a:spLocks noGrp="1"/>
          </p:cNvSpPr>
          <p:nvPr>
            <p:ph type="dt" sz="half" idx="10"/>
          </p:nvPr>
        </p:nvSpPr>
        <p:spPr/>
        <p:txBody>
          <a:bodyPr/>
          <a:lstStyle/>
          <a:p>
            <a:fld id="{D1088CD7-1DFB-44D4-AC71-37121E522BBF}" type="datetimeFigureOut">
              <a:rPr lang="en-US" smtClean="0"/>
              <a:t>6/1/2020</a:t>
            </a:fld>
            <a:endParaRPr lang="en-US" dirty="0"/>
          </a:p>
        </p:txBody>
      </p:sp>
      <p:sp>
        <p:nvSpPr>
          <p:cNvPr id="6" name="Footer Placeholder 5">
            <a:extLst>
              <a:ext uri="{FF2B5EF4-FFF2-40B4-BE49-F238E27FC236}">
                <a16:creationId xmlns:a16="http://schemas.microsoft.com/office/drawing/2014/main" id="{D64671AD-DEFD-4F66-89C8-B6AA9D1A0B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E3139-ED70-4D22-AB82-A65360A178F7}"/>
              </a:ext>
            </a:extLst>
          </p:cNvPr>
          <p:cNvSpPr>
            <a:spLocks noGrp="1"/>
          </p:cNvSpPr>
          <p:nvPr>
            <p:ph type="sldNum" sz="quarter" idx="12"/>
          </p:nvPr>
        </p:nvSpPr>
        <p:spPr/>
        <p:txBody>
          <a:bodyPr/>
          <a:lstStyle/>
          <a:p>
            <a:fld id="{F3E240DE-784D-4D7C-9435-CFE36F8EC675}" type="slidenum">
              <a:rPr lang="en-US" smtClean="0"/>
              <a:t>‹#›</a:t>
            </a:fld>
            <a:endParaRPr lang="en-US" dirty="0"/>
          </a:p>
        </p:txBody>
      </p:sp>
    </p:spTree>
    <p:extLst>
      <p:ext uri="{BB962C8B-B14F-4D97-AF65-F5344CB8AC3E}">
        <p14:creationId xmlns:p14="http://schemas.microsoft.com/office/powerpoint/2010/main" val="284211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45C8-52DA-4667-83CA-A12F38A149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2E7DD4-3594-4499-9FEF-915E8F16A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67F0CD-555D-46D6-805C-FF8A79599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3F58DE-2F36-4DF5-B18A-118FAFF070BF}"/>
              </a:ext>
            </a:extLst>
          </p:cNvPr>
          <p:cNvSpPr>
            <a:spLocks noGrp="1"/>
          </p:cNvSpPr>
          <p:nvPr>
            <p:ph type="dt" sz="half" idx="10"/>
          </p:nvPr>
        </p:nvSpPr>
        <p:spPr/>
        <p:txBody>
          <a:bodyPr/>
          <a:lstStyle/>
          <a:p>
            <a:fld id="{D1088CD7-1DFB-44D4-AC71-37121E522BBF}" type="datetimeFigureOut">
              <a:rPr lang="en-US" smtClean="0"/>
              <a:t>6/1/2020</a:t>
            </a:fld>
            <a:endParaRPr lang="en-US" dirty="0"/>
          </a:p>
        </p:txBody>
      </p:sp>
      <p:sp>
        <p:nvSpPr>
          <p:cNvPr id="6" name="Footer Placeholder 5">
            <a:extLst>
              <a:ext uri="{FF2B5EF4-FFF2-40B4-BE49-F238E27FC236}">
                <a16:creationId xmlns:a16="http://schemas.microsoft.com/office/drawing/2014/main" id="{7376CA2D-5ECC-43F5-B60C-53450588B5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528BA4-4E0E-4C32-B411-78E4B6C757EF}"/>
              </a:ext>
            </a:extLst>
          </p:cNvPr>
          <p:cNvSpPr>
            <a:spLocks noGrp="1"/>
          </p:cNvSpPr>
          <p:nvPr>
            <p:ph type="sldNum" sz="quarter" idx="12"/>
          </p:nvPr>
        </p:nvSpPr>
        <p:spPr/>
        <p:txBody>
          <a:bodyPr/>
          <a:lstStyle/>
          <a:p>
            <a:fld id="{F3E240DE-784D-4D7C-9435-CFE36F8EC675}" type="slidenum">
              <a:rPr lang="en-US" smtClean="0"/>
              <a:t>‹#›</a:t>
            </a:fld>
            <a:endParaRPr lang="en-US" dirty="0"/>
          </a:p>
        </p:txBody>
      </p:sp>
    </p:spTree>
    <p:extLst>
      <p:ext uri="{BB962C8B-B14F-4D97-AF65-F5344CB8AC3E}">
        <p14:creationId xmlns:p14="http://schemas.microsoft.com/office/powerpoint/2010/main" val="27985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CE4CDF-F4C0-4C5E-877A-202612DFC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800A1F-F39C-4D25-AC9A-BD80CD85CA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714D0-2B04-4B0D-A377-6F5CE382D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88CD7-1DFB-44D4-AC71-37121E522BBF}" type="datetimeFigureOut">
              <a:rPr lang="en-US" smtClean="0"/>
              <a:t>6/1/2020</a:t>
            </a:fld>
            <a:endParaRPr lang="en-US" dirty="0"/>
          </a:p>
        </p:txBody>
      </p:sp>
      <p:sp>
        <p:nvSpPr>
          <p:cNvPr id="5" name="Footer Placeholder 4">
            <a:extLst>
              <a:ext uri="{FF2B5EF4-FFF2-40B4-BE49-F238E27FC236}">
                <a16:creationId xmlns:a16="http://schemas.microsoft.com/office/drawing/2014/main" id="{22ADDEDE-11EA-4AD4-85B3-55513B266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9C3833-2CB3-4FA8-976E-9E0ED8B3A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240DE-784D-4D7C-9435-CFE36F8EC675}" type="slidenum">
              <a:rPr lang="en-US" smtClean="0"/>
              <a:t>‹#›</a:t>
            </a:fld>
            <a:endParaRPr lang="en-US" dirty="0"/>
          </a:p>
        </p:txBody>
      </p:sp>
    </p:spTree>
    <p:extLst>
      <p:ext uri="{BB962C8B-B14F-4D97-AF65-F5344CB8AC3E}">
        <p14:creationId xmlns:p14="http://schemas.microsoft.com/office/powerpoint/2010/main" val="3600676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899" y="1346200"/>
            <a:ext cx="6184900" cy="2387600"/>
          </a:xfrm>
        </p:spPr>
        <p:txBody>
          <a:bodyPr>
            <a:normAutofit fontScale="90000"/>
          </a:bodyPr>
          <a:lstStyle/>
          <a:p>
            <a:br>
              <a:rPr lang="en-US" dirty="0"/>
            </a:br>
            <a:r>
              <a:rPr lang="en-US" b="1" dirty="0"/>
              <a:t>Staying Calm </a:t>
            </a:r>
            <a:br>
              <a:rPr lang="en-US" b="1" dirty="0"/>
            </a:br>
            <a:r>
              <a:rPr lang="en-US" b="1" dirty="0"/>
              <a:t>in Times of Crisis</a:t>
            </a:r>
            <a:br>
              <a:rPr lang="en-US" dirty="0"/>
            </a:br>
            <a:br>
              <a:rPr lang="en-US" sz="3100" dirty="0"/>
            </a:br>
            <a:endParaRPr lang="en-US" sz="3600" i="1" dirty="0"/>
          </a:p>
        </p:txBody>
      </p:sp>
      <p:sp>
        <p:nvSpPr>
          <p:cNvPr id="5" name="Subtitle 4"/>
          <p:cNvSpPr>
            <a:spLocks noGrp="1"/>
          </p:cNvSpPr>
          <p:nvPr>
            <p:ph type="subTitle" idx="1"/>
          </p:nvPr>
        </p:nvSpPr>
        <p:spPr>
          <a:xfrm>
            <a:off x="914400" y="3881438"/>
            <a:ext cx="9144000" cy="2976562"/>
          </a:xfrm>
        </p:spPr>
        <p:txBody>
          <a:bodyPr>
            <a:normAutofit/>
          </a:bodyPr>
          <a:lstStyle/>
          <a:p>
            <a:r>
              <a:rPr lang="en-US" sz="3600" dirty="0"/>
              <a:t> </a:t>
            </a:r>
            <a:r>
              <a:rPr lang="en-US" sz="3600" i="1" dirty="0"/>
              <a:t>Shelle McDermott </a:t>
            </a:r>
          </a:p>
          <a:p>
            <a:r>
              <a:rPr lang="en-US" sz="3600" dirty="0"/>
              <a:t>Author, Speaker, Prepper</a:t>
            </a:r>
          </a:p>
          <a:p>
            <a:r>
              <a:rPr lang="en-US" sz="3600" dirty="0"/>
              <a:t>Contact: </a:t>
            </a:r>
            <a:r>
              <a:rPr lang="en-US" sz="3600" b="1" dirty="0"/>
              <a:t>cimprint@live.com</a:t>
            </a:r>
          </a:p>
          <a:p>
            <a:endParaRPr lang="en-US" dirty="0"/>
          </a:p>
          <a:p>
            <a:endParaRPr lang="en-US" dirty="0"/>
          </a:p>
        </p:txBody>
      </p:sp>
      <p:pic>
        <p:nvPicPr>
          <p:cNvPr id="14" name="Picture 13">
            <a:extLst>
              <a:ext uri="{FF2B5EF4-FFF2-40B4-BE49-F238E27FC236}">
                <a16:creationId xmlns:a16="http://schemas.microsoft.com/office/drawing/2014/main" id="{D37AC2AE-C901-439E-9790-3771F6EA0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839" y="1437490"/>
            <a:ext cx="1437811" cy="2296310"/>
          </a:xfrm>
          <a:prstGeom prst="rect">
            <a:avLst/>
          </a:prstGeom>
        </p:spPr>
      </p:pic>
    </p:spTree>
    <p:extLst>
      <p:ext uri="{BB962C8B-B14F-4D97-AF65-F5344CB8AC3E}">
        <p14:creationId xmlns:p14="http://schemas.microsoft.com/office/powerpoint/2010/main" val="427865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2AAC-1553-494C-914E-383776CF8088}"/>
              </a:ext>
            </a:extLst>
          </p:cNvPr>
          <p:cNvSpPr>
            <a:spLocks noGrp="1"/>
          </p:cNvSpPr>
          <p:nvPr>
            <p:ph type="title"/>
          </p:nvPr>
        </p:nvSpPr>
        <p:spPr/>
        <p:txBody>
          <a:bodyPr/>
          <a:lstStyle/>
          <a:p>
            <a:pPr algn="ctr"/>
            <a:r>
              <a:rPr lang="en-US" dirty="0"/>
              <a:t>Medical Triage</a:t>
            </a:r>
          </a:p>
        </p:txBody>
      </p:sp>
      <p:sp>
        <p:nvSpPr>
          <p:cNvPr id="3" name="Content Placeholder 2">
            <a:extLst>
              <a:ext uri="{FF2B5EF4-FFF2-40B4-BE49-F238E27FC236}">
                <a16:creationId xmlns:a16="http://schemas.microsoft.com/office/drawing/2014/main" id="{92C5E287-C39F-45CF-AAB0-5473F409B3DF}"/>
              </a:ext>
            </a:extLst>
          </p:cNvPr>
          <p:cNvSpPr>
            <a:spLocks noGrp="1"/>
          </p:cNvSpPr>
          <p:nvPr>
            <p:ph idx="1"/>
          </p:nvPr>
        </p:nvSpPr>
        <p:spPr/>
        <p:txBody>
          <a:bodyPr/>
          <a:lstStyle/>
          <a:p>
            <a:r>
              <a:rPr lang="en-US" dirty="0"/>
              <a:t>Who is skilled with medical knowledge and treatment? </a:t>
            </a:r>
          </a:p>
          <a:p>
            <a:r>
              <a:rPr lang="en-US" dirty="0"/>
              <a:t>If someone gets hurt, do they know where to go? </a:t>
            </a:r>
          </a:p>
          <a:p>
            <a:r>
              <a:rPr lang="en-US" dirty="0"/>
              <a:t>Is there a common medical cabinet that can be shared? </a:t>
            </a:r>
          </a:p>
          <a:p>
            <a:r>
              <a:rPr lang="en-US" dirty="0"/>
              <a:t>Are there medical devices like crutches, boots, wraps that can be shared? </a:t>
            </a:r>
          </a:p>
          <a:p>
            <a:r>
              <a:rPr lang="en-US" dirty="0"/>
              <a:t>Is there a blood pressure cuff and suture kit available? </a:t>
            </a:r>
          </a:p>
          <a:p>
            <a:r>
              <a:rPr lang="en-US" dirty="0"/>
              <a:t>Are there essential oil and tinctures available and who can administer them? </a:t>
            </a:r>
          </a:p>
          <a:p>
            <a:endParaRPr lang="en-US" dirty="0"/>
          </a:p>
          <a:p>
            <a:endParaRPr lang="en-US" dirty="0"/>
          </a:p>
        </p:txBody>
      </p:sp>
    </p:spTree>
    <p:extLst>
      <p:ext uri="{BB962C8B-B14F-4D97-AF65-F5344CB8AC3E}">
        <p14:creationId xmlns:p14="http://schemas.microsoft.com/office/powerpoint/2010/main" val="298867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578DE-7F9D-455E-B97E-5A1BEB2D0F7E}"/>
              </a:ext>
            </a:extLst>
          </p:cNvPr>
          <p:cNvSpPr>
            <a:spLocks noGrp="1"/>
          </p:cNvSpPr>
          <p:nvPr>
            <p:ph type="title"/>
          </p:nvPr>
        </p:nvSpPr>
        <p:spPr/>
        <p:txBody>
          <a:bodyPr/>
          <a:lstStyle/>
          <a:p>
            <a:pPr algn="ctr"/>
            <a:r>
              <a:rPr lang="en-US" dirty="0"/>
              <a:t>The First 72 Hours</a:t>
            </a:r>
          </a:p>
        </p:txBody>
      </p:sp>
      <p:sp>
        <p:nvSpPr>
          <p:cNvPr id="3" name="Content Placeholder 2">
            <a:extLst>
              <a:ext uri="{FF2B5EF4-FFF2-40B4-BE49-F238E27FC236}">
                <a16:creationId xmlns:a16="http://schemas.microsoft.com/office/drawing/2014/main" id="{FF1A1ECC-2715-46BD-AACA-519E183E516A}"/>
              </a:ext>
            </a:extLst>
          </p:cNvPr>
          <p:cNvSpPr>
            <a:spLocks noGrp="1"/>
          </p:cNvSpPr>
          <p:nvPr>
            <p:ph idx="1"/>
          </p:nvPr>
        </p:nvSpPr>
        <p:spPr/>
        <p:txBody>
          <a:bodyPr/>
          <a:lstStyle/>
          <a:p>
            <a:r>
              <a:rPr lang="en-US" dirty="0"/>
              <a:t>Add water only food, canned food, ice chest food, etc.</a:t>
            </a:r>
          </a:p>
          <a:p>
            <a:r>
              <a:rPr lang="en-US" dirty="0"/>
              <a:t>Separate critical items for setting up a tent for quick retrieval. </a:t>
            </a:r>
          </a:p>
          <a:p>
            <a:r>
              <a:rPr lang="en-US" dirty="0"/>
              <a:t>Have activities for children to be distracted or helping.</a:t>
            </a:r>
          </a:p>
          <a:p>
            <a:r>
              <a:rPr lang="en-US" dirty="0"/>
              <a:t>Have treats that provide a happy positive environment. </a:t>
            </a:r>
          </a:p>
          <a:p>
            <a:r>
              <a:rPr lang="en-US" dirty="0"/>
              <a:t>Have group meetings and prayer often.  Children handle trauma better than adults.  </a:t>
            </a:r>
          </a:p>
          <a:p>
            <a:r>
              <a:rPr lang="en-US" dirty="0"/>
              <a:t>Have an assignment list to keep everyone engaged and helping. </a:t>
            </a:r>
          </a:p>
          <a:p>
            <a:pPr marL="0" indent="0">
              <a:buNone/>
            </a:pPr>
            <a:endParaRPr lang="en-US" dirty="0"/>
          </a:p>
        </p:txBody>
      </p:sp>
    </p:spTree>
    <p:extLst>
      <p:ext uri="{BB962C8B-B14F-4D97-AF65-F5344CB8AC3E}">
        <p14:creationId xmlns:p14="http://schemas.microsoft.com/office/powerpoint/2010/main" val="330629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Living Peaceably with Others in Camp</a:t>
            </a:r>
          </a:p>
        </p:txBody>
      </p:sp>
      <p:sp>
        <p:nvSpPr>
          <p:cNvPr id="3" name="Content Placeholder 2"/>
          <p:cNvSpPr>
            <a:spLocks noGrp="1"/>
          </p:cNvSpPr>
          <p:nvPr>
            <p:ph idx="1"/>
          </p:nvPr>
        </p:nvSpPr>
        <p:spPr/>
        <p:txBody>
          <a:bodyPr/>
          <a:lstStyle/>
          <a:p>
            <a:r>
              <a:rPr lang="en-US" sz="3200" dirty="0"/>
              <a:t>We cannot control others, but we can control our own reactions.  Pray constantly for self restraint.</a:t>
            </a:r>
          </a:p>
          <a:p>
            <a:r>
              <a:rPr lang="en-US" sz="3200" dirty="0"/>
              <a:t>We can strengthen ourselves spiritually so we can endure injustice. </a:t>
            </a:r>
          </a:p>
          <a:p>
            <a:r>
              <a:rPr lang="en-US" sz="3200" dirty="0"/>
              <a:t>Making a Master Plan for settling our differences.  There needs to be rules and consequences.  There needs to be love and patience.  There needs to be trust. </a:t>
            </a:r>
          </a:p>
          <a:p>
            <a:r>
              <a:rPr lang="en-US" sz="3200" dirty="0"/>
              <a:t>Leadership, personal responsibility, and delegating.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38277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Much Ammo &amp; Guns Do I Need?</a:t>
            </a:r>
          </a:p>
        </p:txBody>
      </p:sp>
      <p:sp>
        <p:nvSpPr>
          <p:cNvPr id="3" name="Content Placeholder 2"/>
          <p:cNvSpPr>
            <a:spLocks noGrp="1"/>
          </p:cNvSpPr>
          <p:nvPr>
            <p:ph idx="1"/>
          </p:nvPr>
        </p:nvSpPr>
        <p:spPr/>
        <p:txBody>
          <a:bodyPr/>
          <a:lstStyle/>
          <a:p>
            <a:r>
              <a:rPr lang="en-US" dirty="0"/>
              <a:t>How big is your group? </a:t>
            </a:r>
          </a:p>
          <a:p>
            <a:r>
              <a:rPr lang="en-US" dirty="0"/>
              <a:t>Will there be hunting for food? </a:t>
            </a:r>
          </a:p>
          <a:p>
            <a:r>
              <a:rPr lang="en-US" dirty="0"/>
              <a:t>Will there be security and protection? </a:t>
            </a:r>
          </a:p>
          <a:p>
            <a:r>
              <a:rPr lang="en-US" dirty="0"/>
              <a:t>Will there be training and practice for protection? </a:t>
            </a:r>
          </a:p>
          <a:p>
            <a:r>
              <a:rPr lang="en-US" dirty="0"/>
              <a:t>Will there be a structure or system for authority? </a:t>
            </a:r>
          </a:p>
        </p:txBody>
      </p:sp>
    </p:spTree>
    <p:extLst>
      <p:ext uri="{BB962C8B-B14F-4D97-AF65-F5344CB8AC3E}">
        <p14:creationId xmlns:p14="http://schemas.microsoft.com/office/powerpoint/2010/main" val="73163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E7E5-C7B8-4008-9BCC-23AAAF31176C}"/>
              </a:ext>
            </a:extLst>
          </p:cNvPr>
          <p:cNvSpPr>
            <a:spLocks noGrp="1"/>
          </p:cNvSpPr>
          <p:nvPr>
            <p:ph type="title"/>
          </p:nvPr>
        </p:nvSpPr>
        <p:spPr/>
        <p:txBody>
          <a:bodyPr/>
          <a:lstStyle/>
          <a:p>
            <a:pPr algn="ctr"/>
            <a:r>
              <a:rPr lang="en-US" dirty="0"/>
              <a:t>A Review of Different Camp Items to Store </a:t>
            </a:r>
          </a:p>
        </p:txBody>
      </p:sp>
      <p:sp>
        <p:nvSpPr>
          <p:cNvPr id="3" name="Content Placeholder 2">
            <a:extLst>
              <a:ext uri="{FF2B5EF4-FFF2-40B4-BE49-F238E27FC236}">
                <a16:creationId xmlns:a16="http://schemas.microsoft.com/office/drawing/2014/main" id="{D15A437A-03BE-4414-B55F-C58CAE717B1B}"/>
              </a:ext>
            </a:extLst>
          </p:cNvPr>
          <p:cNvSpPr>
            <a:spLocks noGrp="1"/>
          </p:cNvSpPr>
          <p:nvPr>
            <p:ph idx="1"/>
          </p:nvPr>
        </p:nvSpPr>
        <p:spPr>
          <a:xfrm>
            <a:off x="838200" y="1825625"/>
            <a:ext cx="3185160" cy="4351338"/>
          </a:xfrm>
        </p:spPr>
        <p:txBody>
          <a:bodyPr/>
          <a:lstStyle/>
          <a:p>
            <a:r>
              <a:rPr lang="en-US" dirty="0"/>
              <a:t>Dishes</a:t>
            </a:r>
          </a:p>
          <a:p>
            <a:r>
              <a:rPr lang="en-US" dirty="0"/>
              <a:t>Pans</a:t>
            </a:r>
          </a:p>
          <a:p>
            <a:r>
              <a:rPr lang="en-US" dirty="0"/>
              <a:t>Prep Dishes</a:t>
            </a:r>
          </a:p>
        </p:txBody>
      </p:sp>
      <p:pic>
        <p:nvPicPr>
          <p:cNvPr id="4" name="Picture 3">
            <a:extLst>
              <a:ext uri="{FF2B5EF4-FFF2-40B4-BE49-F238E27FC236}">
                <a16:creationId xmlns:a16="http://schemas.microsoft.com/office/drawing/2014/main" id="{CEDAFE59-D2F0-488C-921D-E2DEC54F91B7}"/>
              </a:ext>
            </a:extLst>
          </p:cNvPr>
          <p:cNvPicPr>
            <a:picLocks noChangeAspect="1"/>
          </p:cNvPicPr>
          <p:nvPr/>
        </p:nvPicPr>
        <p:blipFill>
          <a:blip r:embed="rId3"/>
          <a:stretch>
            <a:fillRect/>
          </a:stretch>
        </p:blipFill>
        <p:spPr>
          <a:xfrm>
            <a:off x="8543925" y="1963511"/>
            <a:ext cx="2809875" cy="1628775"/>
          </a:xfrm>
          <a:prstGeom prst="rect">
            <a:avLst/>
          </a:prstGeom>
        </p:spPr>
      </p:pic>
      <p:pic>
        <p:nvPicPr>
          <p:cNvPr id="5" name="Picture 4">
            <a:extLst>
              <a:ext uri="{FF2B5EF4-FFF2-40B4-BE49-F238E27FC236}">
                <a16:creationId xmlns:a16="http://schemas.microsoft.com/office/drawing/2014/main" id="{B098EF32-BD6E-4F08-9096-97231499D8BC}"/>
              </a:ext>
            </a:extLst>
          </p:cNvPr>
          <p:cNvPicPr>
            <a:picLocks noChangeAspect="1"/>
          </p:cNvPicPr>
          <p:nvPr/>
        </p:nvPicPr>
        <p:blipFill>
          <a:blip r:embed="rId4"/>
          <a:stretch>
            <a:fillRect/>
          </a:stretch>
        </p:blipFill>
        <p:spPr>
          <a:xfrm>
            <a:off x="6025517" y="1449161"/>
            <a:ext cx="2143125" cy="2143125"/>
          </a:xfrm>
          <a:prstGeom prst="rect">
            <a:avLst/>
          </a:prstGeom>
        </p:spPr>
      </p:pic>
      <p:pic>
        <p:nvPicPr>
          <p:cNvPr id="6" name="Picture 5">
            <a:extLst>
              <a:ext uri="{FF2B5EF4-FFF2-40B4-BE49-F238E27FC236}">
                <a16:creationId xmlns:a16="http://schemas.microsoft.com/office/drawing/2014/main" id="{9FE92D78-EC05-4288-98A4-5796AF4DFABB}"/>
              </a:ext>
            </a:extLst>
          </p:cNvPr>
          <p:cNvPicPr>
            <a:picLocks noChangeAspect="1"/>
          </p:cNvPicPr>
          <p:nvPr/>
        </p:nvPicPr>
        <p:blipFill>
          <a:blip r:embed="rId5"/>
          <a:stretch>
            <a:fillRect/>
          </a:stretch>
        </p:blipFill>
        <p:spPr>
          <a:xfrm>
            <a:off x="8568964" y="4001294"/>
            <a:ext cx="2619375" cy="1743075"/>
          </a:xfrm>
          <a:prstGeom prst="rect">
            <a:avLst/>
          </a:prstGeom>
        </p:spPr>
      </p:pic>
      <p:pic>
        <p:nvPicPr>
          <p:cNvPr id="8" name="Picture 7">
            <a:extLst>
              <a:ext uri="{FF2B5EF4-FFF2-40B4-BE49-F238E27FC236}">
                <a16:creationId xmlns:a16="http://schemas.microsoft.com/office/drawing/2014/main" id="{A2E4BB76-94E8-495E-9B95-619A27E2A37F}"/>
              </a:ext>
            </a:extLst>
          </p:cNvPr>
          <p:cNvPicPr>
            <a:picLocks noChangeAspect="1"/>
          </p:cNvPicPr>
          <p:nvPr/>
        </p:nvPicPr>
        <p:blipFill>
          <a:blip r:embed="rId6"/>
          <a:stretch>
            <a:fillRect/>
          </a:stretch>
        </p:blipFill>
        <p:spPr>
          <a:xfrm>
            <a:off x="3770268" y="3429000"/>
            <a:ext cx="4218351" cy="2743643"/>
          </a:xfrm>
          <a:prstGeom prst="rect">
            <a:avLst/>
          </a:prstGeom>
        </p:spPr>
      </p:pic>
    </p:spTree>
    <p:extLst>
      <p:ext uri="{BB962C8B-B14F-4D97-AF65-F5344CB8AC3E}">
        <p14:creationId xmlns:p14="http://schemas.microsoft.com/office/powerpoint/2010/main" val="73365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AB13-F53A-4986-AAE4-3DDF16876B46}"/>
              </a:ext>
            </a:extLst>
          </p:cNvPr>
          <p:cNvSpPr>
            <a:spLocks noGrp="1"/>
          </p:cNvSpPr>
          <p:nvPr>
            <p:ph type="title"/>
          </p:nvPr>
        </p:nvSpPr>
        <p:spPr/>
        <p:txBody>
          <a:bodyPr/>
          <a:lstStyle/>
          <a:p>
            <a:pPr algn="ctr"/>
            <a:r>
              <a:rPr lang="en-US" dirty="0"/>
              <a:t>Spice Bucket</a:t>
            </a:r>
          </a:p>
        </p:txBody>
      </p:sp>
      <p:pic>
        <p:nvPicPr>
          <p:cNvPr id="4" name="Content Placeholder 3">
            <a:extLst>
              <a:ext uri="{FF2B5EF4-FFF2-40B4-BE49-F238E27FC236}">
                <a16:creationId xmlns:a16="http://schemas.microsoft.com/office/drawing/2014/main" id="{21DC8372-E758-4482-ADF4-A17C85A27063}"/>
              </a:ext>
            </a:extLst>
          </p:cNvPr>
          <p:cNvPicPr>
            <a:picLocks noGrp="1" noChangeAspect="1"/>
          </p:cNvPicPr>
          <p:nvPr>
            <p:ph idx="1"/>
          </p:nvPr>
        </p:nvPicPr>
        <p:blipFill>
          <a:blip r:embed="rId3"/>
          <a:stretch>
            <a:fillRect/>
          </a:stretch>
        </p:blipFill>
        <p:spPr>
          <a:xfrm>
            <a:off x="6742533" y="1957707"/>
            <a:ext cx="4085622" cy="3572544"/>
          </a:xfrm>
          <a:prstGeom prst="rect">
            <a:avLst/>
          </a:prstGeom>
        </p:spPr>
      </p:pic>
      <p:pic>
        <p:nvPicPr>
          <p:cNvPr id="5" name="Picture 4">
            <a:extLst>
              <a:ext uri="{FF2B5EF4-FFF2-40B4-BE49-F238E27FC236}">
                <a16:creationId xmlns:a16="http://schemas.microsoft.com/office/drawing/2014/main" id="{0191B401-014A-41BF-BA96-0BF08B2F9181}"/>
              </a:ext>
            </a:extLst>
          </p:cNvPr>
          <p:cNvPicPr>
            <a:picLocks noChangeAspect="1"/>
          </p:cNvPicPr>
          <p:nvPr/>
        </p:nvPicPr>
        <p:blipFill>
          <a:blip r:embed="rId4"/>
          <a:stretch>
            <a:fillRect/>
          </a:stretch>
        </p:blipFill>
        <p:spPr>
          <a:xfrm>
            <a:off x="1572850" y="2166713"/>
            <a:ext cx="4085622" cy="2718796"/>
          </a:xfrm>
          <a:prstGeom prst="rect">
            <a:avLst/>
          </a:prstGeom>
        </p:spPr>
      </p:pic>
    </p:spTree>
    <p:extLst>
      <p:ext uri="{BB962C8B-B14F-4D97-AF65-F5344CB8AC3E}">
        <p14:creationId xmlns:p14="http://schemas.microsoft.com/office/powerpoint/2010/main" val="3978056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A17A-F317-4223-BC86-104053297FFD}"/>
              </a:ext>
            </a:extLst>
          </p:cNvPr>
          <p:cNvSpPr>
            <a:spLocks noGrp="1"/>
          </p:cNvSpPr>
          <p:nvPr>
            <p:ph type="title"/>
          </p:nvPr>
        </p:nvSpPr>
        <p:spPr/>
        <p:txBody>
          <a:bodyPr/>
          <a:lstStyle/>
          <a:p>
            <a:r>
              <a:rPr lang="en-US" dirty="0"/>
              <a:t>Food Buckets – Long and Short Term! </a:t>
            </a:r>
          </a:p>
        </p:txBody>
      </p:sp>
      <p:pic>
        <p:nvPicPr>
          <p:cNvPr id="4" name="Content Placeholder 3">
            <a:extLst>
              <a:ext uri="{FF2B5EF4-FFF2-40B4-BE49-F238E27FC236}">
                <a16:creationId xmlns:a16="http://schemas.microsoft.com/office/drawing/2014/main" id="{AFF4B3FA-3920-4CC4-9C46-3A10F1714E7B}"/>
              </a:ext>
            </a:extLst>
          </p:cNvPr>
          <p:cNvPicPr>
            <a:picLocks noGrp="1" noChangeAspect="1"/>
          </p:cNvPicPr>
          <p:nvPr>
            <p:ph idx="1"/>
          </p:nvPr>
        </p:nvPicPr>
        <p:blipFill>
          <a:blip r:embed="rId2"/>
          <a:stretch>
            <a:fillRect/>
          </a:stretch>
        </p:blipFill>
        <p:spPr>
          <a:xfrm>
            <a:off x="1045029" y="2037287"/>
            <a:ext cx="3817732" cy="3057228"/>
          </a:xfrm>
          <a:prstGeom prst="rect">
            <a:avLst/>
          </a:prstGeom>
        </p:spPr>
      </p:pic>
      <p:pic>
        <p:nvPicPr>
          <p:cNvPr id="5" name="Picture 4">
            <a:extLst>
              <a:ext uri="{FF2B5EF4-FFF2-40B4-BE49-F238E27FC236}">
                <a16:creationId xmlns:a16="http://schemas.microsoft.com/office/drawing/2014/main" id="{61692A7D-E468-452D-8844-C555545836A8}"/>
              </a:ext>
            </a:extLst>
          </p:cNvPr>
          <p:cNvPicPr>
            <a:picLocks noChangeAspect="1"/>
          </p:cNvPicPr>
          <p:nvPr/>
        </p:nvPicPr>
        <p:blipFill>
          <a:blip r:embed="rId3"/>
          <a:stretch>
            <a:fillRect/>
          </a:stretch>
        </p:blipFill>
        <p:spPr>
          <a:xfrm>
            <a:off x="5207725" y="2037287"/>
            <a:ext cx="2989350" cy="1880227"/>
          </a:xfrm>
          <a:prstGeom prst="rect">
            <a:avLst/>
          </a:prstGeom>
        </p:spPr>
      </p:pic>
      <p:pic>
        <p:nvPicPr>
          <p:cNvPr id="6" name="Picture 5">
            <a:extLst>
              <a:ext uri="{FF2B5EF4-FFF2-40B4-BE49-F238E27FC236}">
                <a16:creationId xmlns:a16="http://schemas.microsoft.com/office/drawing/2014/main" id="{E3DB7ADC-63B4-4755-9A91-E62BA165489A}"/>
              </a:ext>
            </a:extLst>
          </p:cNvPr>
          <p:cNvPicPr>
            <a:picLocks noChangeAspect="1"/>
          </p:cNvPicPr>
          <p:nvPr/>
        </p:nvPicPr>
        <p:blipFill>
          <a:blip r:embed="rId4"/>
          <a:stretch>
            <a:fillRect/>
          </a:stretch>
        </p:blipFill>
        <p:spPr>
          <a:xfrm>
            <a:off x="8197075" y="2105862"/>
            <a:ext cx="2619375" cy="1743075"/>
          </a:xfrm>
          <a:prstGeom prst="rect">
            <a:avLst/>
          </a:prstGeom>
        </p:spPr>
      </p:pic>
      <p:pic>
        <p:nvPicPr>
          <p:cNvPr id="7" name="Picture 6">
            <a:extLst>
              <a:ext uri="{FF2B5EF4-FFF2-40B4-BE49-F238E27FC236}">
                <a16:creationId xmlns:a16="http://schemas.microsoft.com/office/drawing/2014/main" id="{0584F608-63AE-40DD-A930-153A28A8958B}"/>
              </a:ext>
            </a:extLst>
          </p:cNvPr>
          <p:cNvPicPr>
            <a:picLocks noChangeAspect="1"/>
          </p:cNvPicPr>
          <p:nvPr/>
        </p:nvPicPr>
        <p:blipFill>
          <a:blip r:embed="rId5"/>
          <a:stretch>
            <a:fillRect/>
          </a:stretch>
        </p:blipFill>
        <p:spPr>
          <a:xfrm>
            <a:off x="5622059" y="4045071"/>
            <a:ext cx="2160682" cy="2160682"/>
          </a:xfrm>
          <a:prstGeom prst="rect">
            <a:avLst/>
          </a:prstGeom>
        </p:spPr>
      </p:pic>
      <p:pic>
        <p:nvPicPr>
          <p:cNvPr id="8" name="Picture 7">
            <a:extLst>
              <a:ext uri="{FF2B5EF4-FFF2-40B4-BE49-F238E27FC236}">
                <a16:creationId xmlns:a16="http://schemas.microsoft.com/office/drawing/2014/main" id="{E6C529CA-503B-40C6-81D3-3D266EFB0855}"/>
              </a:ext>
            </a:extLst>
          </p:cNvPr>
          <p:cNvPicPr>
            <a:picLocks noChangeAspect="1"/>
          </p:cNvPicPr>
          <p:nvPr/>
        </p:nvPicPr>
        <p:blipFill>
          <a:blip r:embed="rId6"/>
          <a:stretch>
            <a:fillRect/>
          </a:stretch>
        </p:blipFill>
        <p:spPr>
          <a:xfrm>
            <a:off x="8205784" y="4218391"/>
            <a:ext cx="2621698" cy="1743075"/>
          </a:xfrm>
          <a:prstGeom prst="rect">
            <a:avLst/>
          </a:prstGeom>
        </p:spPr>
      </p:pic>
    </p:spTree>
    <p:extLst>
      <p:ext uri="{BB962C8B-B14F-4D97-AF65-F5344CB8AC3E}">
        <p14:creationId xmlns:p14="http://schemas.microsoft.com/office/powerpoint/2010/main" val="311443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D0C2-8AA4-4C08-81F4-0659B35E2B7D}"/>
              </a:ext>
            </a:extLst>
          </p:cNvPr>
          <p:cNvSpPr>
            <a:spLocks noGrp="1"/>
          </p:cNvSpPr>
          <p:nvPr>
            <p:ph type="title"/>
          </p:nvPr>
        </p:nvSpPr>
        <p:spPr/>
        <p:txBody>
          <a:bodyPr/>
          <a:lstStyle/>
          <a:p>
            <a:pPr algn="ctr"/>
            <a:r>
              <a:rPr lang="en-US" dirty="0"/>
              <a:t>Water Containers</a:t>
            </a:r>
          </a:p>
        </p:txBody>
      </p:sp>
      <p:sp>
        <p:nvSpPr>
          <p:cNvPr id="3" name="Content Placeholder 2">
            <a:extLst>
              <a:ext uri="{FF2B5EF4-FFF2-40B4-BE49-F238E27FC236}">
                <a16:creationId xmlns:a16="http://schemas.microsoft.com/office/drawing/2014/main" id="{2FCB708B-0B0B-439F-843E-665A46FBEE4E}"/>
              </a:ext>
            </a:extLst>
          </p:cNvPr>
          <p:cNvSpPr>
            <a:spLocks noGrp="1"/>
          </p:cNvSpPr>
          <p:nvPr>
            <p:ph idx="1"/>
          </p:nvPr>
        </p:nvSpPr>
        <p:spPr>
          <a:xfrm>
            <a:off x="838200" y="1825625"/>
            <a:ext cx="5257800" cy="4351338"/>
          </a:xfrm>
        </p:spPr>
        <p:txBody>
          <a:bodyPr/>
          <a:lstStyle/>
          <a:p>
            <a:r>
              <a:rPr lang="en-US" dirty="0"/>
              <a:t>Purifiers</a:t>
            </a:r>
          </a:p>
          <a:p>
            <a:r>
              <a:rPr lang="en-US" dirty="0"/>
              <a:t>Empty Containers</a:t>
            </a:r>
          </a:p>
          <a:p>
            <a:r>
              <a:rPr lang="en-US" dirty="0"/>
              <a:t>Cases of Water Bottles</a:t>
            </a:r>
          </a:p>
          <a:p>
            <a:r>
              <a:rPr lang="en-US" dirty="0"/>
              <a:t>Sports Bottles</a:t>
            </a:r>
          </a:p>
          <a:p>
            <a:r>
              <a:rPr lang="en-US" dirty="0"/>
              <a:t>5 gallon buckets </a:t>
            </a:r>
          </a:p>
          <a:p>
            <a:r>
              <a:rPr lang="en-US" dirty="0"/>
              <a:t>Rain water containment barrels</a:t>
            </a:r>
          </a:p>
          <a:p>
            <a:r>
              <a:rPr lang="en-US" dirty="0"/>
              <a:t>Office coolers</a:t>
            </a:r>
          </a:p>
          <a:p>
            <a:r>
              <a:rPr lang="en-US" dirty="0"/>
              <a:t>1 gallon containers </a:t>
            </a:r>
          </a:p>
        </p:txBody>
      </p:sp>
      <p:pic>
        <p:nvPicPr>
          <p:cNvPr id="4" name="Picture 3">
            <a:extLst>
              <a:ext uri="{FF2B5EF4-FFF2-40B4-BE49-F238E27FC236}">
                <a16:creationId xmlns:a16="http://schemas.microsoft.com/office/drawing/2014/main" id="{AEA09BA6-592B-4190-BD24-55928D7BE587}"/>
              </a:ext>
            </a:extLst>
          </p:cNvPr>
          <p:cNvPicPr>
            <a:picLocks noChangeAspect="1"/>
          </p:cNvPicPr>
          <p:nvPr/>
        </p:nvPicPr>
        <p:blipFill>
          <a:blip r:embed="rId3"/>
          <a:stretch>
            <a:fillRect/>
          </a:stretch>
        </p:blipFill>
        <p:spPr>
          <a:xfrm>
            <a:off x="6402024" y="1825625"/>
            <a:ext cx="2105025" cy="2171700"/>
          </a:xfrm>
          <a:prstGeom prst="rect">
            <a:avLst/>
          </a:prstGeom>
        </p:spPr>
      </p:pic>
      <p:pic>
        <p:nvPicPr>
          <p:cNvPr id="5" name="Picture 4">
            <a:extLst>
              <a:ext uri="{FF2B5EF4-FFF2-40B4-BE49-F238E27FC236}">
                <a16:creationId xmlns:a16="http://schemas.microsoft.com/office/drawing/2014/main" id="{328B0531-AD3C-4674-8F40-0A8574A0ADA9}"/>
              </a:ext>
            </a:extLst>
          </p:cNvPr>
          <p:cNvPicPr>
            <a:picLocks noChangeAspect="1"/>
          </p:cNvPicPr>
          <p:nvPr/>
        </p:nvPicPr>
        <p:blipFill>
          <a:blip r:embed="rId4"/>
          <a:stretch>
            <a:fillRect/>
          </a:stretch>
        </p:blipFill>
        <p:spPr>
          <a:xfrm>
            <a:off x="8840423" y="1155880"/>
            <a:ext cx="2819401" cy="2819401"/>
          </a:xfrm>
          <a:prstGeom prst="rect">
            <a:avLst/>
          </a:prstGeom>
        </p:spPr>
      </p:pic>
      <p:pic>
        <p:nvPicPr>
          <p:cNvPr id="6" name="Picture 5">
            <a:extLst>
              <a:ext uri="{FF2B5EF4-FFF2-40B4-BE49-F238E27FC236}">
                <a16:creationId xmlns:a16="http://schemas.microsoft.com/office/drawing/2014/main" id="{C35B9FDD-E8AF-450B-BEF0-BC648CBAAED1}"/>
              </a:ext>
            </a:extLst>
          </p:cNvPr>
          <p:cNvPicPr>
            <a:picLocks noChangeAspect="1"/>
          </p:cNvPicPr>
          <p:nvPr/>
        </p:nvPicPr>
        <p:blipFill>
          <a:blip r:embed="rId5"/>
          <a:stretch>
            <a:fillRect/>
          </a:stretch>
        </p:blipFill>
        <p:spPr>
          <a:xfrm>
            <a:off x="7254510" y="4462463"/>
            <a:ext cx="3366135" cy="2171700"/>
          </a:xfrm>
          <a:prstGeom prst="rect">
            <a:avLst/>
          </a:prstGeom>
        </p:spPr>
      </p:pic>
    </p:spTree>
    <p:extLst>
      <p:ext uri="{BB962C8B-B14F-4D97-AF65-F5344CB8AC3E}">
        <p14:creationId xmlns:p14="http://schemas.microsoft.com/office/powerpoint/2010/main" val="54772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07D16-87CC-460A-B491-59357018316D}"/>
              </a:ext>
            </a:extLst>
          </p:cNvPr>
          <p:cNvSpPr>
            <a:spLocks noGrp="1"/>
          </p:cNvSpPr>
          <p:nvPr>
            <p:ph type="title"/>
          </p:nvPr>
        </p:nvSpPr>
        <p:spPr/>
        <p:txBody>
          <a:bodyPr/>
          <a:lstStyle/>
          <a:p>
            <a:pPr algn="ctr"/>
            <a:r>
              <a:rPr lang="en-US" dirty="0"/>
              <a:t>Disease Control Bucket (toilet) </a:t>
            </a:r>
          </a:p>
        </p:txBody>
      </p:sp>
      <p:pic>
        <p:nvPicPr>
          <p:cNvPr id="5" name="Content Placeholder 4">
            <a:extLst>
              <a:ext uri="{FF2B5EF4-FFF2-40B4-BE49-F238E27FC236}">
                <a16:creationId xmlns:a16="http://schemas.microsoft.com/office/drawing/2014/main" id="{CF4B060B-CB5E-429D-B3F0-2613603EAF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1738" y="1825625"/>
            <a:ext cx="4368523" cy="4351338"/>
          </a:xfrm>
        </p:spPr>
      </p:pic>
    </p:spTree>
    <p:extLst>
      <p:ext uri="{BB962C8B-B14F-4D97-AF65-F5344CB8AC3E}">
        <p14:creationId xmlns:p14="http://schemas.microsoft.com/office/powerpoint/2010/main" val="46201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AD81-E73B-45AC-BB26-D992FC52AACD}"/>
              </a:ext>
            </a:extLst>
          </p:cNvPr>
          <p:cNvSpPr>
            <a:spLocks noGrp="1"/>
          </p:cNvSpPr>
          <p:nvPr>
            <p:ph type="title"/>
          </p:nvPr>
        </p:nvSpPr>
        <p:spPr/>
        <p:txBody>
          <a:bodyPr/>
          <a:lstStyle/>
          <a:p>
            <a:pPr algn="ctr"/>
            <a:r>
              <a:rPr lang="en-US" dirty="0"/>
              <a:t>Shower Bucket</a:t>
            </a:r>
          </a:p>
        </p:txBody>
      </p:sp>
      <p:pic>
        <p:nvPicPr>
          <p:cNvPr id="7" name="Content Placeholder 6">
            <a:extLst>
              <a:ext uri="{FF2B5EF4-FFF2-40B4-BE49-F238E27FC236}">
                <a16:creationId xmlns:a16="http://schemas.microsoft.com/office/drawing/2014/main" id="{B9C15557-35F7-4464-B45C-FC2AD424ACCC}"/>
              </a:ext>
            </a:extLst>
          </p:cNvPr>
          <p:cNvPicPr>
            <a:picLocks noGrp="1" noChangeAspect="1"/>
          </p:cNvPicPr>
          <p:nvPr>
            <p:ph idx="1"/>
          </p:nvPr>
        </p:nvPicPr>
        <p:blipFill>
          <a:blip r:embed="rId3"/>
          <a:stretch>
            <a:fillRect/>
          </a:stretch>
        </p:blipFill>
        <p:spPr>
          <a:xfrm>
            <a:off x="1750425" y="1876404"/>
            <a:ext cx="3880348" cy="3880348"/>
          </a:xfrm>
          <a:prstGeom prst="rect">
            <a:avLst/>
          </a:prstGeom>
        </p:spPr>
      </p:pic>
      <p:pic>
        <p:nvPicPr>
          <p:cNvPr id="8" name="Picture 7">
            <a:extLst>
              <a:ext uri="{FF2B5EF4-FFF2-40B4-BE49-F238E27FC236}">
                <a16:creationId xmlns:a16="http://schemas.microsoft.com/office/drawing/2014/main" id="{7850C25C-46BF-4E7C-9575-196DA9A51444}"/>
              </a:ext>
            </a:extLst>
          </p:cNvPr>
          <p:cNvPicPr>
            <a:picLocks noChangeAspect="1"/>
          </p:cNvPicPr>
          <p:nvPr/>
        </p:nvPicPr>
        <p:blipFill>
          <a:blip r:embed="rId4"/>
          <a:stretch>
            <a:fillRect/>
          </a:stretch>
        </p:blipFill>
        <p:spPr>
          <a:xfrm>
            <a:off x="6857999" y="2255566"/>
            <a:ext cx="3583576" cy="3583576"/>
          </a:xfrm>
          <a:prstGeom prst="rect">
            <a:avLst/>
          </a:prstGeom>
        </p:spPr>
      </p:pic>
    </p:spTree>
    <p:extLst>
      <p:ext uri="{BB962C8B-B14F-4D97-AF65-F5344CB8AC3E}">
        <p14:creationId xmlns:p14="http://schemas.microsoft.com/office/powerpoint/2010/main" val="201286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Introduction </a:t>
            </a:r>
            <a:br>
              <a:rPr lang="en-US" dirty="0"/>
            </a:br>
            <a:r>
              <a:rPr lang="en-US" dirty="0"/>
              <a:t>Session  4</a:t>
            </a:r>
          </a:p>
        </p:txBody>
      </p:sp>
      <p:sp>
        <p:nvSpPr>
          <p:cNvPr id="3" name="Content Placeholder 2"/>
          <p:cNvSpPr>
            <a:spLocks noGrp="1"/>
          </p:cNvSpPr>
          <p:nvPr>
            <p:ph sz="half" idx="1"/>
          </p:nvPr>
        </p:nvSpPr>
        <p:spPr/>
        <p:txBody>
          <a:bodyPr>
            <a:normAutofit/>
          </a:bodyPr>
          <a:lstStyle/>
          <a:p>
            <a:r>
              <a:rPr lang="en-US" dirty="0"/>
              <a:t>Shelter, Safety and Camp Life </a:t>
            </a:r>
          </a:p>
          <a:p>
            <a:endParaRPr lang="en-US" dirty="0"/>
          </a:p>
          <a:p>
            <a:endParaRPr lang="en-US" dirty="0"/>
          </a:p>
        </p:txBody>
      </p:sp>
      <p:pic>
        <p:nvPicPr>
          <p:cNvPr id="6" name="Content Placeholder 5">
            <a:extLst>
              <a:ext uri="{FF2B5EF4-FFF2-40B4-BE49-F238E27FC236}">
                <a16:creationId xmlns:a16="http://schemas.microsoft.com/office/drawing/2014/main" id="{946DC34E-3E03-4B5B-84B7-FE731C13D9C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0646" y="2222500"/>
            <a:ext cx="5531340" cy="3136901"/>
          </a:xfrm>
        </p:spPr>
      </p:pic>
    </p:spTree>
    <p:extLst>
      <p:ext uri="{BB962C8B-B14F-4D97-AF65-F5344CB8AC3E}">
        <p14:creationId xmlns:p14="http://schemas.microsoft.com/office/powerpoint/2010/main" val="42365613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8AC8-9059-4171-BE15-E1C3E4AD4A11}"/>
              </a:ext>
            </a:extLst>
          </p:cNvPr>
          <p:cNvSpPr>
            <a:spLocks noGrp="1"/>
          </p:cNvSpPr>
          <p:nvPr>
            <p:ph type="title"/>
          </p:nvPr>
        </p:nvSpPr>
        <p:spPr/>
        <p:txBody>
          <a:bodyPr/>
          <a:lstStyle/>
          <a:p>
            <a:pPr algn="ctr"/>
            <a:r>
              <a:rPr lang="en-US" dirty="0"/>
              <a:t>Tool Bucket</a:t>
            </a:r>
          </a:p>
        </p:txBody>
      </p:sp>
      <p:pic>
        <p:nvPicPr>
          <p:cNvPr id="4" name="Content Placeholder 3">
            <a:extLst>
              <a:ext uri="{FF2B5EF4-FFF2-40B4-BE49-F238E27FC236}">
                <a16:creationId xmlns:a16="http://schemas.microsoft.com/office/drawing/2014/main" id="{AB68E55B-D747-4325-8759-C25C3CD98516}"/>
              </a:ext>
            </a:extLst>
          </p:cNvPr>
          <p:cNvPicPr>
            <a:picLocks noGrp="1" noChangeAspect="1"/>
          </p:cNvPicPr>
          <p:nvPr>
            <p:ph idx="1"/>
          </p:nvPr>
        </p:nvPicPr>
        <p:blipFill rotWithShape="1">
          <a:blip r:embed="rId2"/>
          <a:srcRect l="20800" t="10159" r="19546" b="19984"/>
          <a:stretch/>
        </p:blipFill>
        <p:spPr>
          <a:xfrm>
            <a:off x="1795706" y="1371600"/>
            <a:ext cx="4300294" cy="5121275"/>
          </a:xfrm>
          <a:prstGeom prst="rect">
            <a:avLst/>
          </a:prstGeom>
        </p:spPr>
      </p:pic>
      <p:pic>
        <p:nvPicPr>
          <p:cNvPr id="5" name="Picture 4">
            <a:extLst>
              <a:ext uri="{FF2B5EF4-FFF2-40B4-BE49-F238E27FC236}">
                <a16:creationId xmlns:a16="http://schemas.microsoft.com/office/drawing/2014/main" id="{499F51D7-5A8F-4C08-B5DB-FB78ADDA2793}"/>
              </a:ext>
            </a:extLst>
          </p:cNvPr>
          <p:cNvPicPr>
            <a:picLocks noChangeAspect="1"/>
          </p:cNvPicPr>
          <p:nvPr/>
        </p:nvPicPr>
        <p:blipFill rotWithShape="1">
          <a:blip r:embed="rId3"/>
          <a:srcRect t="27950"/>
          <a:stretch/>
        </p:blipFill>
        <p:spPr>
          <a:xfrm>
            <a:off x="6902143" y="2100707"/>
            <a:ext cx="4067175" cy="4392168"/>
          </a:xfrm>
          <a:prstGeom prst="rect">
            <a:avLst/>
          </a:prstGeom>
        </p:spPr>
      </p:pic>
    </p:spTree>
    <p:extLst>
      <p:ext uri="{BB962C8B-B14F-4D97-AF65-F5344CB8AC3E}">
        <p14:creationId xmlns:p14="http://schemas.microsoft.com/office/powerpoint/2010/main" val="177523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C9F1-0ED7-4C18-B075-29189BDC2068}"/>
              </a:ext>
            </a:extLst>
          </p:cNvPr>
          <p:cNvSpPr>
            <a:spLocks noGrp="1"/>
          </p:cNvSpPr>
          <p:nvPr>
            <p:ph type="title"/>
          </p:nvPr>
        </p:nvSpPr>
        <p:spPr/>
        <p:txBody>
          <a:bodyPr/>
          <a:lstStyle/>
          <a:p>
            <a:pPr algn="ctr"/>
            <a:r>
              <a:rPr lang="en-US" dirty="0"/>
              <a:t>Quarantine Bucket</a:t>
            </a:r>
          </a:p>
        </p:txBody>
      </p:sp>
      <p:pic>
        <p:nvPicPr>
          <p:cNvPr id="4" name="Content Placeholder 3">
            <a:extLst>
              <a:ext uri="{FF2B5EF4-FFF2-40B4-BE49-F238E27FC236}">
                <a16:creationId xmlns:a16="http://schemas.microsoft.com/office/drawing/2014/main" id="{A4646B31-81F1-49C8-A35E-88B31EED23AD}"/>
              </a:ext>
            </a:extLst>
          </p:cNvPr>
          <p:cNvPicPr>
            <a:picLocks noGrp="1" noChangeAspect="1"/>
          </p:cNvPicPr>
          <p:nvPr>
            <p:ph idx="1"/>
          </p:nvPr>
        </p:nvPicPr>
        <p:blipFill>
          <a:blip r:embed="rId3"/>
          <a:stretch>
            <a:fillRect/>
          </a:stretch>
        </p:blipFill>
        <p:spPr>
          <a:xfrm>
            <a:off x="2325786" y="1823028"/>
            <a:ext cx="4001862" cy="4001862"/>
          </a:xfrm>
          <a:prstGeom prst="rect">
            <a:avLst/>
          </a:prstGeom>
        </p:spPr>
      </p:pic>
      <p:pic>
        <p:nvPicPr>
          <p:cNvPr id="5" name="Picture 4">
            <a:extLst>
              <a:ext uri="{FF2B5EF4-FFF2-40B4-BE49-F238E27FC236}">
                <a16:creationId xmlns:a16="http://schemas.microsoft.com/office/drawing/2014/main" id="{D8E9835F-4096-4354-9EA5-CD51B54D8154}"/>
              </a:ext>
            </a:extLst>
          </p:cNvPr>
          <p:cNvPicPr>
            <a:picLocks noChangeAspect="1"/>
          </p:cNvPicPr>
          <p:nvPr/>
        </p:nvPicPr>
        <p:blipFill>
          <a:blip r:embed="rId4"/>
          <a:stretch>
            <a:fillRect/>
          </a:stretch>
        </p:blipFill>
        <p:spPr>
          <a:xfrm>
            <a:off x="7794497" y="1899910"/>
            <a:ext cx="3772645" cy="1924049"/>
          </a:xfrm>
          <a:prstGeom prst="rect">
            <a:avLst/>
          </a:prstGeom>
        </p:spPr>
      </p:pic>
      <p:pic>
        <p:nvPicPr>
          <p:cNvPr id="6" name="Picture 5">
            <a:extLst>
              <a:ext uri="{FF2B5EF4-FFF2-40B4-BE49-F238E27FC236}">
                <a16:creationId xmlns:a16="http://schemas.microsoft.com/office/drawing/2014/main" id="{1E64FD74-7AE6-44C7-9609-4B0F175B4819}"/>
              </a:ext>
            </a:extLst>
          </p:cNvPr>
          <p:cNvPicPr>
            <a:picLocks noChangeAspect="1"/>
          </p:cNvPicPr>
          <p:nvPr/>
        </p:nvPicPr>
        <p:blipFill>
          <a:blip r:embed="rId5"/>
          <a:stretch>
            <a:fillRect/>
          </a:stretch>
        </p:blipFill>
        <p:spPr>
          <a:xfrm>
            <a:off x="8270748" y="4076319"/>
            <a:ext cx="2381250" cy="1924050"/>
          </a:xfrm>
          <a:prstGeom prst="rect">
            <a:avLst/>
          </a:prstGeom>
        </p:spPr>
      </p:pic>
    </p:spTree>
    <p:extLst>
      <p:ext uri="{BB962C8B-B14F-4D97-AF65-F5344CB8AC3E}">
        <p14:creationId xmlns:p14="http://schemas.microsoft.com/office/powerpoint/2010/main" val="765245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32CE-984D-4DE5-8150-5CE02A23C309}"/>
              </a:ext>
            </a:extLst>
          </p:cNvPr>
          <p:cNvSpPr>
            <a:spLocks noGrp="1"/>
          </p:cNvSpPr>
          <p:nvPr>
            <p:ph type="title"/>
          </p:nvPr>
        </p:nvSpPr>
        <p:spPr/>
        <p:txBody>
          <a:bodyPr/>
          <a:lstStyle/>
          <a:p>
            <a:pPr algn="ctr"/>
            <a:r>
              <a:rPr lang="en-US" dirty="0"/>
              <a:t>Laundry Bucket</a:t>
            </a:r>
          </a:p>
        </p:txBody>
      </p:sp>
      <p:pic>
        <p:nvPicPr>
          <p:cNvPr id="4" name="Content Placeholder 3">
            <a:extLst>
              <a:ext uri="{FF2B5EF4-FFF2-40B4-BE49-F238E27FC236}">
                <a16:creationId xmlns:a16="http://schemas.microsoft.com/office/drawing/2014/main" id="{C237DD3A-F212-49A5-A984-F68944E661BD}"/>
              </a:ext>
            </a:extLst>
          </p:cNvPr>
          <p:cNvPicPr>
            <a:picLocks noGrp="1" noChangeAspect="1"/>
          </p:cNvPicPr>
          <p:nvPr>
            <p:ph idx="1"/>
          </p:nvPr>
        </p:nvPicPr>
        <p:blipFill>
          <a:blip r:embed="rId2"/>
          <a:stretch>
            <a:fillRect/>
          </a:stretch>
        </p:blipFill>
        <p:spPr>
          <a:xfrm>
            <a:off x="1391412" y="1690688"/>
            <a:ext cx="4522818" cy="2547334"/>
          </a:xfrm>
          <a:prstGeom prst="rect">
            <a:avLst/>
          </a:prstGeom>
        </p:spPr>
      </p:pic>
      <p:pic>
        <p:nvPicPr>
          <p:cNvPr id="5" name="Picture 4">
            <a:extLst>
              <a:ext uri="{FF2B5EF4-FFF2-40B4-BE49-F238E27FC236}">
                <a16:creationId xmlns:a16="http://schemas.microsoft.com/office/drawing/2014/main" id="{5CFD8C33-DDDF-4665-B41C-01A7F4730545}"/>
              </a:ext>
            </a:extLst>
          </p:cNvPr>
          <p:cNvPicPr>
            <a:picLocks noChangeAspect="1"/>
          </p:cNvPicPr>
          <p:nvPr/>
        </p:nvPicPr>
        <p:blipFill>
          <a:blip r:embed="rId3"/>
          <a:stretch>
            <a:fillRect/>
          </a:stretch>
        </p:blipFill>
        <p:spPr>
          <a:xfrm>
            <a:off x="6716581" y="1690688"/>
            <a:ext cx="2701739" cy="1797885"/>
          </a:xfrm>
          <a:prstGeom prst="rect">
            <a:avLst/>
          </a:prstGeom>
        </p:spPr>
      </p:pic>
      <p:pic>
        <p:nvPicPr>
          <p:cNvPr id="6" name="Picture 5">
            <a:extLst>
              <a:ext uri="{FF2B5EF4-FFF2-40B4-BE49-F238E27FC236}">
                <a16:creationId xmlns:a16="http://schemas.microsoft.com/office/drawing/2014/main" id="{5BEC8C97-51C5-475B-972F-803753DFDAC3}"/>
              </a:ext>
            </a:extLst>
          </p:cNvPr>
          <p:cNvPicPr>
            <a:picLocks noChangeAspect="1"/>
          </p:cNvPicPr>
          <p:nvPr/>
        </p:nvPicPr>
        <p:blipFill>
          <a:blip r:embed="rId4"/>
          <a:stretch>
            <a:fillRect/>
          </a:stretch>
        </p:blipFill>
        <p:spPr>
          <a:xfrm>
            <a:off x="6277772" y="3770750"/>
            <a:ext cx="2517488" cy="2517488"/>
          </a:xfrm>
          <a:prstGeom prst="rect">
            <a:avLst/>
          </a:prstGeom>
        </p:spPr>
      </p:pic>
      <p:pic>
        <p:nvPicPr>
          <p:cNvPr id="7" name="Picture 6">
            <a:extLst>
              <a:ext uri="{FF2B5EF4-FFF2-40B4-BE49-F238E27FC236}">
                <a16:creationId xmlns:a16="http://schemas.microsoft.com/office/drawing/2014/main" id="{AD8C650C-CE56-4DF6-BE86-C7F0E1B19FE9}"/>
              </a:ext>
            </a:extLst>
          </p:cNvPr>
          <p:cNvPicPr>
            <a:picLocks noChangeAspect="1"/>
          </p:cNvPicPr>
          <p:nvPr/>
        </p:nvPicPr>
        <p:blipFill>
          <a:blip r:embed="rId5"/>
          <a:stretch>
            <a:fillRect/>
          </a:stretch>
        </p:blipFill>
        <p:spPr>
          <a:xfrm>
            <a:off x="8984930" y="3770750"/>
            <a:ext cx="2086772" cy="2086772"/>
          </a:xfrm>
          <a:prstGeom prst="rect">
            <a:avLst/>
          </a:prstGeom>
        </p:spPr>
      </p:pic>
    </p:spTree>
    <p:extLst>
      <p:ext uri="{BB962C8B-B14F-4D97-AF65-F5344CB8AC3E}">
        <p14:creationId xmlns:p14="http://schemas.microsoft.com/office/powerpoint/2010/main" val="2355547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E45E-3968-4880-BD6E-9A29E502DCC8}"/>
              </a:ext>
            </a:extLst>
          </p:cNvPr>
          <p:cNvSpPr>
            <a:spLocks noGrp="1"/>
          </p:cNvSpPr>
          <p:nvPr>
            <p:ph type="title"/>
          </p:nvPr>
        </p:nvSpPr>
        <p:spPr/>
        <p:txBody>
          <a:bodyPr/>
          <a:lstStyle/>
          <a:p>
            <a:pPr algn="ctr"/>
            <a:r>
              <a:rPr lang="en-US" dirty="0"/>
              <a:t>Cleaning Supplies – Stop Disease!</a:t>
            </a:r>
          </a:p>
        </p:txBody>
      </p:sp>
      <p:pic>
        <p:nvPicPr>
          <p:cNvPr id="5" name="Content Placeholder 4">
            <a:extLst>
              <a:ext uri="{FF2B5EF4-FFF2-40B4-BE49-F238E27FC236}">
                <a16:creationId xmlns:a16="http://schemas.microsoft.com/office/drawing/2014/main" id="{C7DC633E-E1B2-47F1-9BBE-16C64A345A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0450" y="2020094"/>
            <a:ext cx="4991100" cy="3962400"/>
          </a:xfrm>
        </p:spPr>
      </p:pic>
    </p:spTree>
    <p:extLst>
      <p:ext uri="{BB962C8B-B14F-4D97-AF65-F5344CB8AC3E}">
        <p14:creationId xmlns:p14="http://schemas.microsoft.com/office/powerpoint/2010/main" val="1630050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3BC5-C1C3-43AE-9ADA-4F02CC2C5650}"/>
              </a:ext>
            </a:extLst>
          </p:cNvPr>
          <p:cNvSpPr>
            <a:spLocks noGrp="1"/>
          </p:cNvSpPr>
          <p:nvPr>
            <p:ph type="title"/>
          </p:nvPr>
        </p:nvSpPr>
        <p:spPr/>
        <p:txBody>
          <a:bodyPr/>
          <a:lstStyle/>
          <a:p>
            <a:pPr algn="ctr"/>
            <a:r>
              <a:rPr lang="en-US" dirty="0"/>
              <a:t>Utility Bucket (MacGyver Bucket) </a:t>
            </a:r>
          </a:p>
        </p:txBody>
      </p:sp>
      <p:pic>
        <p:nvPicPr>
          <p:cNvPr id="4" name="Content Placeholder 3">
            <a:extLst>
              <a:ext uri="{FF2B5EF4-FFF2-40B4-BE49-F238E27FC236}">
                <a16:creationId xmlns:a16="http://schemas.microsoft.com/office/drawing/2014/main" id="{79658B03-DA8A-469B-8A33-651AE42A8A54}"/>
              </a:ext>
            </a:extLst>
          </p:cNvPr>
          <p:cNvPicPr>
            <a:picLocks noGrp="1" noChangeAspect="1"/>
          </p:cNvPicPr>
          <p:nvPr>
            <p:ph idx="1"/>
          </p:nvPr>
        </p:nvPicPr>
        <p:blipFill>
          <a:blip r:embed="rId3"/>
          <a:stretch>
            <a:fillRect/>
          </a:stretch>
        </p:blipFill>
        <p:spPr>
          <a:xfrm>
            <a:off x="3345014" y="1825625"/>
            <a:ext cx="5501971" cy="4351338"/>
          </a:xfrm>
          <a:prstGeom prst="rect">
            <a:avLst/>
          </a:prstGeom>
        </p:spPr>
      </p:pic>
    </p:spTree>
    <p:extLst>
      <p:ext uri="{BB962C8B-B14F-4D97-AF65-F5344CB8AC3E}">
        <p14:creationId xmlns:p14="http://schemas.microsoft.com/office/powerpoint/2010/main" val="1599514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736D-3449-44FC-A731-709E8D5BAA56}"/>
              </a:ext>
            </a:extLst>
          </p:cNvPr>
          <p:cNvSpPr>
            <a:spLocks noGrp="1"/>
          </p:cNvSpPr>
          <p:nvPr>
            <p:ph type="title"/>
          </p:nvPr>
        </p:nvSpPr>
        <p:spPr/>
        <p:txBody>
          <a:bodyPr/>
          <a:lstStyle/>
          <a:p>
            <a:pPr algn="ctr"/>
            <a:r>
              <a:rPr lang="en-US" dirty="0"/>
              <a:t>Hygiene Bucket (per Person) </a:t>
            </a:r>
          </a:p>
        </p:txBody>
      </p:sp>
      <p:pic>
        <p:nvPicPr>
          <p:cNvPr id="4" name="Content Placeholder 3">
            <a:extLst>
              <a:ext uri="{FF2B5EF4-FFF2-40B4-BE49-F238E27FC236}">
                <a16:creationId xmlns:a16="http://schemas.microsoft.com/office/drawing/2014/main" id="{6C02723C-A17C-4A30-8453-30799CC78F56}"/>
              </a:ext>
            </a:extLst>
          </p:cNvPr>
          <p:cNvPicPr>
            <a:picLocks noGrp="1" noChangeAspect="1"/>
          </p:cNvPicPr>
          <p:nvPr>
            <p:ph idx="1"/>
          </p:nvPr>
        </p:nvPicPr>
        <p:blipFill>
          <a:blip r:embed="rId2"/>
          <a:stretch>
            <a:fillRect/>
          </a:stretch>
        </p:blipFill>
        <p:spPr>
          <a:xfrm>
            <a:off x="2507338" y="1825625"/>
            <a:ext cx="7177324" cy="4351338"/>
          </a:xfrm>
          <a:prstGeom prst="rect">
            <a:avLst/>
          </a:prstGeom>
        </p:spPr>
      </p:pic>
    </p:spTree>
    <p:extLst>
      <p:ext uri="{BB962C8B-B14F-4D97-AF65-F5344CB8AC3E}">
        <p14:creationId xmlns:p14="http://schemas.microsoft.com/office/powerpoint/2010/main" val="484021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3348F-1046-403D-8C95-22C00BA1AA58}"/>
              </a:ext>
            </a:extLst>
          </p:cNvPr>
          <p:cNvSpPr>
            <a:spLocks noGrp="1"/>
          </p:cNvSpPr>
          <p:nvPr>
            <p:ph type="title"/>
          </p:nvPr>
        </p:nvSpPr>
        <p:spPr/>
        <p:txBody>
          <a:bodyPr/>
          <a:lstStyle/>
          <a:p>
            <a:pPr algn="ctr"/>
            <a:r>
              <a:rPr lang="en-US" dirty="0"/>
              <a:t>Sewing Bucket</a:t>
            </a:r>
          </a:p>
        </p:txBody>
      </p:sp>
      <p:pic>
        <p:nvPicPr>
          <p:cNvPr id="4" name="Content Placeholder 3">
            <a:extLst>
              <a:ext uri="{FF2B5EF4-FFF2-40B4-BE49-F238E27FC236}">
                <a16:creationId xmlns:a16="http://schemas.microsoft.com/office/drawing/2014/main" id="{D650AE36-1C62-4EDF-9A78-B08648AE1698}"/>
              </a:ext>
            </a:extLst>
          </p:cNvPr>
          <p:cNvPicPr>
            <a:picLocks noGrp="1" noChangeAspect="1"/>
          </p:cNvPicPr>
          <p:nvPr>
            <p:ph idx="1"/>
          </p:nvPr>
        </p:nvPicPr>
        <p:blipFill>
          <a:blip r:embed="rId2"/>
          <a:stretch>
            <a:fillRect/>
          </a:stretch>
        </p:blipFill>
        <p:spPr>
          <a:xfrm>
            <a:off x="2665285" y="1430115"/>
            <a:ext cx="3306477" cy="3306477"/>
          </a:xfrm>
          <a:prstGeom prst="rect">
            <a:avLst/>
          </a:prstGeom>
        </p:spPr>
      </p:pic>
      <p:pic>
        <p:nvPicPr>
          <p:cNvPr id="5" name="Picture 4">
            <a:extLst>
              <a:ext uri="{FF2B5EF4-FFF2-40B4-BE49-F238E27FC236}">
                <a16:creationId xmlns:a16="http://schemas.microsoft.com/office/drawing/2014/main" id="{4FC4FC4A-BBB1-4C56-9770-4C8787260DD7}"/>
              </a:ext>
            </a:extLst>
          </p:cNvPr>
          <p:cNvPicPr>
            <a:picLocks noChangeAspect="1"/>
          </p:cNvPicPr>
          <p:nvPr/>
        </p:nvPicPr>
        <p:blipFill>
          <a:blip r:embed="rId3"/>
          <a:stretch>
            <a:fillRect/>
          </a:stretch>
        </p:blipFill>
        <p:spPr>
          <a:xfrm>
            <a:off x="6706552" y="1685926"/>
            <a:ext cx="2695574" cy="1793782"/>
          </a:xfrm>
          <a:prstGeom prst="rect">
            <a:avLst/>
          </a:prstGeom>
        </p:spPr>
      </p:pic>
      <p:pic>
        <p:nvPicPr>
          <p:cNvPr id="6" name="Picture 5">
            <a:extLst>
              <a:ext uri="{FF2B5EF4-FFF2-40B4-BE49-F238E27FC236}">
                <a16:creationId xmlns:a16="http://schemas.microsoft.com/office/drawing/2014/main" id="{3AB28812-FE53-4669-B91D-6B9338C65929}"/>
              </a:ext>
            </a:extLst>
          </p:cNvPr>
          <p:cNvPicPr>
            <a:picLocks noChangeAspect="1"/>
          </p:cNvPicPr>
          <p:nvPr/>
        </p:nvPicPr>
        <p:blipFill>
          <a:blip r:embed="rId4"/>
          <a:stretch>
            <a:fillRect/>
          </a:stretch>
        </p:blipFill>
        <p:spPr>
          <a:xfrm>
            <a:off x="6721346" y="3745801"/>
            <a:ext cx="2680780" cy="2007997"/>
          </a:xfrm>
          <a:prstGeom prst="rect">
            <a:avLst/>
          </a:prstGeom>
        </p:spPr>
      </p:pic>
    </p:spTree>
    <p:extLst>
      <p:ext uri="{BB962C8B-B14F-4D97-AF65-F5344CB8AC3E}">
        <p14:creationId xmlns:p14="http://schemas.microsoft.com/office/powerpoint/2010/main" val="927224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588D-CC9B-465A-9CBE-7688DD26D45F}"/>
              </a:ext>
            </a:extLst>
          </p:cNvPr>
          <p:cNvSpPr>
            <a:spLocks noGrp="1"/>
          </p:cNvSpPr>
          <p:nvPr>
            <p:ph type="title"/>
          </p:nvPr>
        </p:nvSpPr>
        <p:spPr/>
        <p:txBody>
          <a:bodyPr/>
          <a:lstStyle/>
          <a:p>
            <a:pPr algn="ctr"/>
            <a:r>
              <a:rPr lang="en-US" dirty="0"/>
              <a:t>Candle Bucket</a:t>
            </a:r>
          </a:p>
        </p:txBody>
      </p:sp>
      <p:pic>
        <p:nvPicPr>
          <p:cNvPr id="4" name="Content Placeholder 3">
            <a:extLst>
              <a:ext uri="{FF2B5EF4-FFF2-40B4-BE49-F238E27FC236}">
                <a16:creationId xmlns:a16="http://schemas.microsoft.com/office/drawing/2014/main" id="{32DE6066-CA48-403B-89BD-DD917BAEEB87}"/>
              </a:ext>
            </a:extLst>
          </p:cNvPr>
          <p:cNvPicPr>
            <a:picLocks noGrp="1" noChangeAspect="1"/>
          </p:cNvPicPr>
          <p:nvPr>
            <p:ph idx="1"/>
          </p:nvPr>
        </p:nvPicPr>
        <p:blipFill>
          <a:blip r:embed="rId2"/>
          <a:stretch>
            <a:fillRect/>
          </a:stretch>
        </p:blipFill>
        <p:spPr>
          <a:xfrm>
            <a:off x="1668208" y="1690688"/>
            <a:ext cx="5120586" cy="3835496"/>
          </a:xfrm>
          <a:prstGeom prst="rect">
            <a:avLst/>
          </a:prstGeom>
        </p:spPr>
      </p:pic>
      <p:pic>
        <p:nvPicPr>
          <p:cNvPr id="5" name="Picture 4">
            <a:extLst>
              <a:ext uri="{FF2B5EF4-FFF2-40B4-BE49-F238E27FC236}">
                <a16:creationId xmlns:a16="http://schemas.microsoft.com/office/drawing/2014/main" id="{E53D07FE-3C78-40A9-A58E-DC1FE0E16713}"/>
              </a:ext>
            </a:extLst>
          </p:cNvPr>
          <p:cNvPicPr>
            <a:picLocks noChangeAspect="1"/>
          </p:cNvPicPr>
          <p:nvPr/>
        </p:nvPicPr>
        <p:blipFill>
          <a:blip r:embed="rId3"/>
          <a:stretch>
            <a:fillRect/>
          </a:stretch>
        </p:blipFill>
        <p:spPr>
          <a:xfrm>
            <a:off x="7618802" y="1989677"/>
            <a:ext cx="3393187" cy="2878646"/>
          </a:xfrm>
          <a:prstGeom prst="rect">
            <a:avLst/>
          </a:prstGeom>
        </p:spPr>
      </p:pic>
    </p:spTree>
    <p:extLst>
      <p:ext uri="{BB962C8B-B14F-4D97-AF65-F5344CB8AC3E}">
        <p14:creationId xmlns:p14="http://schemas.microsoft.com/office/powerpoint/2010/main" val="119460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FFB0-966F-4D8A-98BD-85A718C4F81D}"/>
              </a:ext>
            </a:extLst>
          </p:cNvPr>
          <p:cNvSpPr>
            <a:spLocks noGrp="1"/>
          </p:cNvSpPr>
          <p:nvPr>
            <p:ph type="title"/>
          </p:nvPr>
        </p:nvSpPr>
        <p:spPr/>
        <p:txBody>
          <a:bodyPr/>
          <a:lstStyle/>
          <a:p>
            <a:pPr algn="ctr"/>
            <a:r>
              <a:rPr lang="en-US" dirty="0"/>
              <a:t>Library Bucket</a:t>
            </a:r>
          </a:p>
        </p:txBody>
      </p:sp>
      <p:pic>
        <p:nvPicPr>
          <p:cNvPr id="4" name="Content Placeholder 3">
            <a:extLst>
              <a:ext uri="{FF2B5EF4-FFF2-40B4-BE49-F238E27FC236}">
                <a16:creationId xmlns:a16="http://schemas.microsoft.com/office/drawing/2014/main" id="{9CEEFE50-81DE-4B39-99B4-8F7A5E6967D8}"/>
              </a:ext>
            </a:extLst>
          </p:cNvPr>
          <p:cNvPicPr>
            <a:picLocks noGrp="1" noChangeAspect="1"/>
          </p:cNvPicPr>
          <p:nvPr>
            <p:ph idx="1"/>
          </p:nvPr>
        </p:nvPicPr>
        <p:blipFill>
          <a:blip r:embed="rId3"/>
          <a:stretch>
            <a:fillRect/>
          </a:stretch>
        </p:blipFill>
        <p:spPr>
          <a:xfrm>
            <a:off x="2608431" y="2048256"/>
            <a:ext cx="6433457" cy="3602736"/>
          </a:xfrm>
          <a:prstGeom prst="rect">
            <a:avLst/>
          </a:prstGeom>
        </p:spPr>
      </p:pic>
    </p:spTree>
    <p:extLst>
      <p:ext uri="{BB962C8B-B14F-4D97-AF65-F5344CB8AC3E}">
        <p14:creationId xmlns:p14="http://schemas.microsoft.com/office/powerpoint/2010/main" val="1202443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B148-9E63-4D77-B98F-8B9964955047}"/>
              </a:ext>
            </a:extLst>
          </p:cNvPr>
          <p:cNvSpPr>
            <a:spLocks noGrp="1"/>
          </p:cNvSpPr>
          <p:nvPr>
            <p:ph type="title"/>
          </p:nvPr>
        </p:nvSpPr>
        <p:spPr/>
        <p:txBody>
          <a:bodyPr/>
          <a:lstStyle/>
          <a:p>
            <a:pPr algn="ctr"/>
            <a:r>
              <a:rPr lang="en-US" dirty="0"/>
              <a:t>Military Bucket</a:t>
            </a:r>
          </a:p>
        </p:txBody>
      </p:sp>
      <p:pic>
        <p:nvPicPr>
          <p:cNvPr id="4" name="Content Placeholder 3">
            <a:extLst>
              <a:ext uri="{FF2B5EF4-FFF2-40B4-BE49-F238E27FC236}">
                <a16:creationId xmlns:a16="http://schemas.microsoft.com/office/drawing/2014/main" id="{B86204D8-6156-4BFA-A0A5-D273E2FE433D}"/>
              </a:ext>
            </a:extLst>
          </p:cNvPr>
          <p:cNvPicPr>
            <a:picLocks noGrp="1" noChangeAspect="1"/>
          </p:cNvPicPr>
          <p:nvPr>
            <p:ph idx="1"/>
          </p:nvPr>
        </p:nvPicPr>
        <p:blipFill>
          <a:blip r:embed="rId3"/>
          <a:stretch>
            <a:fillRect/>
          </a:stretch>
        </p:blipFill>
        <p:spPr>
          <a:xfrm>
            <a:off x="2216657" y="1894078"/>
            <a:ext cx="5271859" cy="2952241"/>
          </a:xfrm>
          <a:prstGeom prst="rect">
            <a:avLst/>
          </a:prstGeom>
        </p:spPr>
      </p:pic>
      <p:pic>
        <p:nvPicPr>
          <p:cNvPr id="5" name="Picture 4">
            <a:extLst>
              <a:ext uri="{FF2B5EF4-FFF2-40B4-BE49-F238E27FC236}">
                <a16:creationId xmlns:a16="http://schemas.microsoft.com/office/drawing/2014/main" id="{834EB239-6997-493C-B3F3-57438E6343B2}"/>
              </a:ext>
            </a:extLst>
          </p:cNvPr>
          <p:cNvPicPr>
            <a:picLocks noChangeAspect="1"/>
          </p:cNvPicPr>
          <p:nvPr/>
        </p:nvPicPr>
        <p:blipFill>
          <a:blip r:embed="rId4"/>
          <a:stretch>
            <a:fillRect/>
          </a:stretch>
        </p:blipFill>
        <p:spPr>
          <a:xfrm>
            <a:off x="7109269" y="2817175"/>
            <a:ext cx="3659105" cy="3089911"/>
          </a:xfrm>
          <a:prstGeom prst="rect">
            <a:avLst/>
          </a:prstGeom>
        </p:spPr>
      </p:pic>
    </p:spTree>
    <p:extLst>
      <p:ext uri="{BB962C8B-B14F-4D97-AF65-F5344CB8AC3E}">
        <p14:creationId xmlns:p14="http://schemas.microsoft.com/office/powerpoint/2010/main" val="257686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Leaving Your Home Long Term</a:t>
            </a:r>
            <a:br>
              <a:rPr lang="en-US" dirty="0"/>
            </a:br>
            <a:r>
              <a:rPr lang="en-US" sz="2000" i="1" dirty="0"/>
              <a:t>Violence or complete devastation prevents returning.</a:t>
            </a:r>
          </a:p>
        </p:txBody>
      </p:sp>
      <p:sp>
        <p:nvSpPr>
          <p:cNvPr id="3" name="Content Placeholder 2"/>
          <p:cNvSpPr>
            <a:spLocks noGrp="1"/>
          </p:cNvSpPr>
          <p:nvPr>
            <p:ph idx="1"/>
          </p:nvPr>
        </p:nvSpPr>
        <p:spPr>
          <a:xfrm>
            <a:off x="3148445" y="2178916"/>
            <a:ext cx="5895109" cy="4351338"/>
          </a:xfrm>
        </p:spPr>
        <p:txBody>
          <a:bodyPr/>
          <a:lstStyle/>
          <a:p>
            <a:r>
              <a:rPr lang="en-US" dirty="0"/>
              <a:t>Shutting off utilities, water and gas. </a:t>
            </a:r>
          </a:p>
          <a:p>
            <a:r>
              <a:rPr lang="en-US" dirty="0"/>
              <a:t>Paying taxes. </a:t>
            </a:r>
          </a:p>
          <a:p>
            <a:r>
              <a:rPr lang="en-US" dirty="0"/>
              <a:t>Things to leave behind. </a:t>
            </a:r>
          </a:p>
        </p:txBody>
      </p:sp>
    </p:spTree>
    <p:extLst>
      <p:ext uri="{BB962C8B-B14F-4D97-AF65-F5344CB8AC3E}">
        <p14:creationId xmlns:p14="http://schemas.microsoft.com/office/powerpoint/2010/main" val="1025078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82DB-33B8-4DF3-8B60-CCCDC5201A46}"/>
              </a:ext>
            </a:extLst>
          </p:cNvPr>
          <p:cNvSpPr>
            <a:spLocks noGrp="1"/>
          </p:cNvSpPr>
          <p:nvPr>
            <p:ph type="title"/>
          </p:nvPr>
        </p:nvSpPr>
        <p:spPr/>
        <p:txBody>
          <a:bodyPr/>
          <a:lstStyle/>
          <a:p>
            <a:pPr algn="ctr"/>
            <a:r>
              <a:rPr lang="en-US" dirty="0"/>
              <a:t>Shoe Bucket</a:t>
            </a:r>
          </a:p>
        </p:txBody>
      </p:sp>
      <p:sp>
        <p:nvSpPr>
          <p:cNvPr id="3" name="Content Placeholder 2">
            <a:extLst>
              <a:ext uri="{FF2B5EF4-FFF2-40B4-BE49-F238E27FC236}">
                <a16:creationId xmlns:a16="http://schemas.microsoft.com/office/drawing/2014/main" id="{BA21A7CA-0603-4E29-AC98-16E0D75A7C1E}"/>
              </a:ext>
            </a:extLst>
          </p:cNvPr>
          <p:cNvSpPr>
            <a:spLocks noGrp="1"/>
          </p:cNvSpPr>
          <p:nvPr>
            <p:ph idx="1"/>
          </p:nvPr>
        </p:nvSpPr>
        <p:spPr/>
        <p:txBody>
          <a:bodyPr/>
          <a:lstStyle/>
          <a:p>
            <a:r>
              <a:rPr lang="en-US" dirty="0"/>
              <a:t>2 tennis shoes </a:t>
            </a:r>
          </a:p>
          <a:p>
            <a:r>
              <a:rPr lang="en-US" dirty="0"/>
              <a:t>1 hiking boots</a:t>
            </a:r>
          </a:p>
          <a:p>
            <a:r>
              <a:rPr lang="en-US" dirty="0"/>
              <a:t>1 snow boots</a:t>
            </a:r>
          </a:p>
          <a:p>
            <a:r>
              <a:rPr lang="en-US" dirty="0"/>
              <a:t>1 galoshes </a:t>
            </a:r>
          </a:p>
          <a:p>
            <a:r>
              <a:rPr lang="en-US" dirty="0"/>
              <a:t>1 flip flops (showers) </a:t>
            </a:r>
          </a:p>
          <a:p>
            <a:r>
              <a:rPr lang="en-US" dirty="0"/>
              <a:t>1 sandals</a:t>
            </a:r>
          </a:p>
          <a:p>
            <a:r>
              <a:rPr lang="en-US" dirty="0"/>
              <a:t>2 dozen socks (winter/summer) </a:t>
            </a:r>
          </a:p>
        </p:txBody>
      </p:sp>
    </p:spTree>
    <p:extLst>
      <p:ext uri="{BB962C8B-B14F-4D97-AF65-F5344CB8AC3E}">
        <p14:creationId xmlns:p14="http://schemas.microsoft.com/office/powerpoint/2010/main" val="6006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About Precious Metals?</a:t>
            </a:r>
          </a:p>
        </p:txBody>
      </p:sp>
      <p:sp>
        <p:nvSpPr>
          <p:cNvPr id="3" name="Content Placeholder 2"/>
          <p:cNvSpPr>
            <a:spLocks noGrp="1"/>
          </p:cNvSpPr>
          <p:nvPr>
            <p:ph idx="1"/>
          </p:nvPr>
        </p:nvSpPr>
        <p:spPr/>
        <p:txBody>
          <a:bodyPr/>
          <a:lstStyle/>
          <a:p>
            <a:r>
              <a:rPr lang="en-US" dirty="0"/>
              <a:t>Dollar Devaluation</a:t>
            </a:r>
          </a:p>
          <a:p>
            <a:r>
              <a:rPr lang="en-US" dirty="0"/>
              <a:t>Historical Patterns </a:t>
            </a:r>
          </a:p>
          <a:p>
            <a:r>
              <a:rPr lang="en-US" dirty="0"/>
              <a:t>Benefits of Gold</a:t>
            </a:r>
          </a:p>
          <a:p>
            <a:r>
              <a:rPr lang="en-US" dirty="0"/>
              <a:t>Benefits of Silver </a:t>
            </a:r>
          </a:p>
          <a:p>
            <a:r>
              <a:rPr lang="en-US" dirty="0"/>
              <a:t>Other bartering tools</a:t>
            </a:r>
          </a:p>
        </p:txBody>
      </p:sp>
    </p:spTree>
    <p:extLst>
      <p:ext uri="{BB962C8B-B14F-4D97-AF65-F5344CB8AC3E}">
        <p14:creationId xmlns:p14="http://schemas.microsoft.com/office/powerpoint/2010/main" val="1604157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Mental and Emotional Strength</a:t>
            </a:r>
          </a:p>
        </p:txBody>
      </p:sp>
      <p:sp>
        <p:nvSpPr>
          <p:cNvPr id="3" name="Content Placeholder 2"/>
          <p:cNvSpPr>
            <a:spLocks noGrp="1"/>
          </p:cNvSpPr>
          <p:nvPr>
            <p:ph idx="1"/>
          </p:nvPr>
        </p:nvSpPr>
        <p:spPr>
          <a:xfrm>
            <a:off x="2691245" y="1887970"/>
            <a:ext cx="7288778" cy="4351338"/>
          </a:xfrm>
        </p:spPr>
        <p:txBody>
          <a:bodyPr>
            <a:normAutofit/>
          </a:bodyPr>
          <a:lstStyle/>
          <a:p>
            <a:r>
              <a:rPr lang="en-US" sz="3200" dirty="0"/>
              <a:t>Begin with the end in mind.  </a:t>
            </a:r>
          </a:p>
          <a:p>
            <a:r>
              <a:rPr lang="en-US" sz="3200" dirty="0"/>
              <a:t>Getting camp set up to accommodate everyone.</a:t>
            </a:r>
          </a:p>
          <a:p>
            <a:r>
              <a:rPr lang="en-US" sz="3200" dirty="0"/>
              <a:t>When others are not adequately prepared. </a:t>
            </a:r>
          </a:p>
          <a:p>
            <a:r>
              <a:rPr lang="en-US" sz="3200" dirty="0"/>
              <a:t>Pulling on strength greater than our own.</a:t>
            </a:r>
          </a:p>
        </p:txBody>
      </p:sp>
    </p:spTree>
    <p:extLst>
      <p:ext uri="{BB962C8B-B14F-4D97-AF65-F5344CB8AC3E}">
        <p14:creationId xmlns:p14="http://schemas.microsoft.com/office/powerpoint/2010/main" val="887145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Preparedness is the key! </a:t>
            </a:r>
            <a:br>
              <a:rPr lang="en-US" dirty="0"/>
            </a:br>
            <a:r>
              <a:rPr lang="en-US" sz="2800" i="1" dirty="0"/>
              <a:t>You become the calm.</a:t>
            </a:r>
          </a:p>
        </p:txBody>
      </p:sp>
      <p:pic>
        <p:nvPicPr>
          <p:cNvPr id="4" name="Content Placeholder 3"/>
          <p:cNvPicPr>
            <a:picLocks noGrp="1" noChangeAspect="1"/>
          </p:cNvPicPr>
          <p:nvPr>
            <p:ph idx="1"/>
          </p:nvPr>
        </p:nvPicPr>
        <p:blipFill>
          <a:blip r:embed="rId3"/>
          <a:stretch>
            <a:fillRect/>
          </a:stretch>
        </p:blipFill>
        <p:spPr>
          <a:xfrm>
            <a:off x="4251800" y="1992488"/>
            <a:ext cx="3688400" cy="4017612"/>
          </a:xfrm>
          <a:prstGeom prst="rect">
            <a:avLst/>
          </a:prstGeom>
        </p:spPr>
      </p:pic>
    </p:spTree>
    <p:extLst>
      <p:ext uri="{BB962C8B-B14F-4D97-AF65-F5344CB8AC3E}">
        <p14:creationId xmlns:p14="http://schemas.microsoft.com/office/powerpoint/2010/main" val="72276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DE65-455E-494D-B596-C919A5EE45F2}"/>
              </a:ext>
            </a:extLst>
          </p:cNvPr>
          <p:cNvSpPr>
            <a:spLocks noGrp="1"/>
          </p:cNvSpPr>
          <p:nvPr>
            <p:ph type="title"/>
          </p:nvPr>
        </p:nvSpPr>
        <p:spPr/>
        <p:txBody>
          <a:bodyPr/>
          <a:lstStyle/>
          <a:p>
            <a:pPr algn="ctr"/>
            <a:r>
              <a:rPr lang="en-US" dirty="0"/>
              <a:t>Plan for Pets</a:t>
            </a:r>
          </a:p>
        </p:txBody>
      </p:sp>
      <p:pic>
        <p:nvPicPr>
          <p:cNvPr id="5" name="Content Placeholder 4">
            <a:extLst>
              <a:ext uri="{FF2B5EF4-FFF2-40B4-BE49-F238E27FC236}">
                <a16:creationId xmlns:a16="http://schemas.microsoft.com/office/drawing/2014/main" id="{9E4623D7-FBE4-4FF5-8DB5-2AF031E581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21021" y="1690688"/>
            <a:ext cx="2903158" cy="4351338"/>
          </a:xfrm>
        </p:spPr>
      </p:pic>
      <p:sp>
        <p:nvSpPr>
          <p:cNvPr id="7" name="TextBox 6">
            <a:extLst>
              <a:ext uri="{FF2B5EF4-FFF2-40B4-BE49-F238E27FC236}">
                <a16:creationId xmlns:a16="http://schemas.microsoft.com/office/drawing/2014/main" id="{AEF08A35-D65F-4247-92E4-58E44EC31F14}"/>
              </a:ext>
            </a:extLst>
          </p:cNvPr>
          <p:cNvSpPr txBox="1"/>
          <p:nvPr/>
        </p:nvSpPr>
        <p:spPr>
          <a:xfrm>
            <a:off x="3829050" y="2096642"/>
            <a:ext cx="2903158" cy="3539430"/>
          </a:xfrm>
          <a:prstGeom prst="rect">
            <a:avLst/>
          </a:prstGeom>
          <a:noFill/>
        </p:spPr>
        <p:txBody>
          <a:bodyPr wrap="square" rtlCol="0">
            <a:spAutoFit/>
          </a:bodyPr>
          <a:lstStyle/>
          <a:p>
            <a:r>
              <a:rPr lang="en-US" sz="3200" dirty="0"/>
              <a:t>Supplies: </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Leash</a:t>
            </a:r>
          </a:p>
          <a:p>
            <a:pPr marL="285750" indent="-285750">
              <a:buFont typeface="Arial" panose="020B0604020202020204" pitchFamily="34" charset="0"/>
              <a:buChar char="•"/>
            </a:pPr>
            <a:r>
              <a:rPr lang="en-US" sz="3200" dirty="0"/>
              <a:t>Tie Down</a:t>
            </a:r>
          </a:p>
          <a:p>
            <a:pPr marL="285750" indent="-285750">
              <a:buFont typeface="Arial" panose="020B0604020202020204" pitchFamily="34" charset="0"/>
              <a:buChar char="•"/>
            </a:pPr>
            <a:r>
              <a:rPr lang="en-US" sz="3200" dirty="0"/>
              <a:t>Kennel</a:t>
            </a:r>
          </a:p>
          <a:p>
            <a:pPr marL="285750" indent="-285750">
              <a:buFont typeface="Arial" panose="020B0604020202020204" pitchFamily="34" charset="0"/>
              <a:buChar char="•"/>
            </a:pPr>
            <a:r>
              <a:rPr lang="en-US" sz="3200" dirty="0"/>
              <a:t>Toys </a:t>
            </a:r>
          </a:p>
          <a:p>
            <a:pPr marL="285750" indent="-285750">
              <a:buFont typeface="Arial" panose="020B0604020202020204" pitchFamily="34" charset="0"/>
              <a:buChar char="•"/>
            </a:pPr>
            <a:r>
              <a:rPr lang="en-US" sz="3200" dirty="0"/>
              <a:t>Food</a:t>
            </a:r>
          </a:p>
        </p:txBody>
      </p:sp>
    </p:spTree>
    <p:extLst>
      <p:ext uri="{BB962C8B-B14F-4D97-AF65-F5344CB8AC3E}">
        <p14:creationId xmlns:p14="http://schemas.microsoft.com/office/powerpoint/2010/main" val="427576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Dealing with Family &amp; Friends</a:t>
            </a:r>
          </a:p>
        </p:txBody>
      </p:sp>
      <p:sp>
        <p:nvSpPr>
          <p:cNvPr id="3" name="Content Placeholder 2"/>
          <p:cNvSpPr>
            <a:spLocks noGrp="1"/>
          </p:cNvSpPr>
          <p:nvPr>
            <p:ph idx="1"/>
          </p:nvPr>
        </p:nvSpPr>
        <p:spPr>
          <a:xfrm>
            <a:off x="2857500" y="1887970"/>
            <a:ext cx="6477000" cy="4351338"/>
          </a:xfrm>
        </p:spPr>
        <p:txBody>
          <a:bodyPr/>
          <a:lstStyle/>
          <a:p>
            <a:r>
              <a:rPr lang="en-US" dirty="0"/>
              <a:t>Master Plan in writing. </a:t>
            </a:r>
          </a:p>
          <a:p>
            <a:r>
              <a:rPr lang="en-US" dirty="0"/>
              <a:t>Pre-organizing and what to leave behind. </a:t>
            </a:r>
          </a:p>
          <a:p>
            <a:r>
              <a:rPr lang="en-US" dirty="0"/>
              <a:t>Contact Info</a:t>
            </a:r>
          </a:p>
        </p:txBody>
      </p:sp>
    </p:spTree>
    <p:extLst>
      <p:ext uri="{BB962C8B-B14F-4D97-AF65-F5344CB8AC3E}">
        <p14:creationId xmlns:p14="http://schemas.microsoft.com/office/powerpoint/2010/main" val="325323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B3C7-13EB-4F9B-8AAE-95E63983B562}"/>
              </a:ext>
            </a:extLst>
          </p:cNvPr>
          <p:cNvSpPr>
            <a:spLocks noGrp="1"/>
          </p:cNvSpPr>
          <p:nvPr>
            <p:ph type="title"/>
          </p:nvPr>
        </p:nvSpPr>
        <p:spPr/>
        <p:txBody>
          <a:bodyPr>
            <a:normAutofit fontScale="90000"/>
          </a:bodyPr>
          <a:lstStyle/>
          <a:p>
            <a:pPr algn="ctr"/>
            <a:r>
              <a:rPr lang="en-US" dirty="0"/>
              <a:t>Suggested “to do’s” for an evacuation – delegate!</a:t>
            </a:r>
            <a:br>
              <a:rPr lang="en-US" dirty="0"/>
            </a:br>
            <a:endParaRPr lang="en-US" dirty="0"/>
          </a:p>
        </p:txBody>
      </p:sp>
      <p:sp>
        <p:nvSpPr>
          <p:cNvPr id="3" name="Content Placeholder 2">
            <a:extLst>
              <a:ext uri="{FF2B5EF4-FFF2-40B4-BE49-F238E27FC236}">
                <a16:creationId xmlns:a16="http://schemas.microsoft.com/office/drawing/2014/main" id="{C1C39FA5-DAF7-4096-9F75-B468EE1FEE35}"/>
              </a:ext>
            </a:extLst>
          </p:cNvPr>
          <p:cNvSpPr>
            <a:spLocks noGrp="1"/>
          </p:cNvSpPr>
          <p:nvPr>
            <p:ph idx="1"/>
          </p:nvPr>
        </p:nvSpPr>
        <p:spPr>
          <a:xfrm>
            <a:off x="838200" y="1604827"/>
            <a:ext cx="10515600" cy="4351338"/>
          </a:xfrm>
        </p:spPr>
        <p:txBody>
          <a:bodyPr>
            <a:normAutofit lnSpcReduction="10000"/>
          </a:bodyPr>
          <a:lstStyle/>
          <a:p>
            <a:r>
              <a:rPr lang="en-US" dirty="0"/>
              <a:t>Prayer. Remain calm.  Keep a level head.</a:t>
            </a:r>
          </a:p>
          <a:p>
            <a:r>
              <a:rPr lang="en-US" dirty="0"/>
              <a:t>Lock all windows and doors. Shut off water and gas valves on the property.  Email utility companies for shut off. Send email to family &amp; friends about your plans.</a:t>
            </a:r>
          </a:p>
          <a:p>
            <a:r>
              <a:rPr lang="en-US" dirty="0"/>
              <a:t>Store keepsakes and valuables away from the property.  </a:t>
            </a:r>
          </a:p>
          <a:p>
            <a:r>
              <a:rPr lang="en-US" dirty="0"/>
              <a:t>Load the food.  Load the mattresses.  Load the gear, tools, etc.  (Store up tie-downs, lots of them!)</a:t>
            </a:r>
          </a:p>
          <a:p>
            <a:r>
              <a:rPr lang="en-US" dirty="0"/>
              <a:t>Hook up the trailer or trailers.   Fill up vehicles on the way out. </a:t>
            </a:r>
          </a:p>
          <a:p>
            <a:r>
              <a:rPr lang="en-US" dirty="0"/>
              <a:t>Room to room list for last minute grabs.  Tape a list from each room on a bucket or bin and assign a room to gather items. </a:t>
            </a:r>
          </a:p>
          <a:p>
            <a:endParaRPr lang="en-US" dirty="0"/>
          </a:p>
        </p:txBody>
      </p:sp>
    </p:spTree>
    <p:extLst>
      <p:ext uri="{BB962C8B-B14F-4D97-AF65-F5344CB8AC3E}">
        <p14:creationId xmlns:p14="http://schemas.microsoft.com/office/powerpoint/2010/main" val="241916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for Pre-Packing</a:t>
            </a:r>
          </a:p>
        </p:txBody>
      </p:sp>
      <p:sp>
        <p:nvSpPr>
          <p:cNvPr id="3" name="Content Placeholder 2"/>
          <p:cNvSpPr>
            <a:spLocks noGrp="1"/>
          </p:cNvSpPr>
          <p:nvPr>
            <p:ph idx="1"/>
          </p:nvPr>
        </p:nvSpPr>
        <p:spPr>
          <a:xfrm>
            <a:off x="838200" y="1690688"/>
            <a:ext cx="10515600" cy="4730894"/>
          </a:xfrm>
        </p:spPr>
        <p:txBody>
          <a:bodyPr>
            <a:normAutofit lnSpcReduction="10000"/>
          </a:bodyPr>
          <a:lstStyle/>
          <a:p>
            <a:r>
              <a:rPr lang="en-US" dirty="0"/>
              <a:t>Where are you going? </a:t>
            </a:r>
          </a:p>
          <a:p>
            <a:r>
              <a:rPr lang="en-US" dirty="0"/>
              <a:t>What clothes, shoes, and gear will you need if stores are no longer available? </a:t>
            </a:r>
          </a:p>
          <a:p>
            <a:r>
              <a:rPr lang="en-US" dirty="0"/>
              <a:t>What kind of food will you need?  </a:t>
            </a:r>
          </a:p>
          <a:p>
            <a:r>
              <a:rPr lang="en-US" dirty="0"/>
              <a:t>What kind of water considerations should you make? </a:t>
            </a:r>
          </a:p>
          <a:p>
            <a:r>
              <a:rPr lang="en-US" dirty="0"/>
              <a:t>What kind of sleeping arrangements will you have?</a:t>
            </a:r>
          </a:p>
          <a:p>
            <a:r>
              <a:rPr lang="en-US" dirty="0"/>
              <a:t>What kind of gardening tools will you need if long term? </a:t>
            </a:r>
          </a:p>
          <a:p>
            <a:r>
              <a:rPr lang="en-US" dirty="0"/>
              <a:t>What kind of shelter will you need? The smaller the better for heating purposes.</a:t>
            </a:r>
          </a:p>
          <a:p>
            <a:r>
              <a:rPr lang="en-US" dirty="0"/>
              <a:t>What kind of fuel sources will you need? </a:t>
            </a:r>
          </a:p>
          <a:p>
            <a:endParaRPr lang="en-US" dirty="0"/>
          </a:p>
        </p:txBody>
      </p:sp>
    </p:spTree>
    <p:extLst>
      <p:ext uri="{BB962C8B-B14F-4D97-AF65-F5344CB8AC3E}">
        <p14:creationId xmlns:p14="http://schemas.microsoft.com/office/powerpoint/2010/main" val="254065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Moving and Packing Your Preps</a:t>
            </a:r>
          </a:p>
        </p:txBody>
      </p:sp>
      <p:sp>
        <p:nvSpPr>
          <p:cNvPr id="3" name="Content Placeholder 2"/>
          <p:cNvSpPr>
            <a:spLocks noGrp="1"/>
          </p:cNvSpPr>
          <p:nvPr>
            <p:ph idx="1"/>
          </p:nvPr>
        </p:nvSpPr>
        <p:spPr>
          <a:xfrm>
            <a:off x="2722418" y="1690688"/>
            <a:ext cx="6747164" cy="4351338"/>
          </a:xfrm>
        </p:spPr>
        <p:txBody>
          <a:bodyPr/>
          <a:lstStyle/>
          <a:p>
            <a:r>
              <a:rPr lang="en-US" dirty="0"/>
              <a:t>How much do you have?  </a:t>
            </a:r>
          </a:p>
          <a:p>
            <a:r>
              <a:rPr lang="en-US" dirty="0"/>
              <a:t>Trailers, RV’s, Trucks, and more. </a:t>
            </a:r>
          </a:p>
          <a:p>
            <a:r>
              <a:rPr lang="en-US" dirty="0"/>
              <a:t>Mattresses. </a:t>
            </a:r>
          </a:p>
          <a:p>
            <a:r>
              <a:rPr lang="en-US" dirty="0"/>
              <a:t>Packing for security and maximum space. </a:t>
            </a:r>
          </a:p>
          <a:p>
            <a:r>
              <a:rPr lang="en-US" dirty="0"/>
              <a:t>Moisture and Rodents. </a:t>
            </a:r>
          </a:p>
          <a:p>
            <a:r>
              <a:rPr lang="en-US" dirty="0"/>
              <a:t>Garbage Bags.</a:t>
            </a:r>
          </a:p>
        </p:txBody>
      </p:sp>
    </p:spTree>
    <p:extLst>
      <p:ext uri="{BB962C8B-B14F-4D97-AF65-F5344CB8AC3E}">
        <p14:creationId xmlns:p14="http://schemas.microsoft.com/office/powerpoint/2010/main" val="196483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Arriving at Camp – First Things First</a:t>
            </a:r>
          </a:p>
        </p:txBody>
      </p:sp>
      <p:sp>
        <p:nvSpPr>
          <p:cNvPr id="3" name="Content Placeholder 2"/>
          <p:cNvSpPr>
            <a:spLocks noGrp="1"/>
          </p:cNvSpPr>
          <p:nvPr>
            <p:ph idx="1"/>
          </p:nvPr>
        </p:nvSpPr>
        <p:spPr>
          <a:xfrm>
            <a:off x="2296391" y="1950316"/>
            <a:ext cx="7599218" cy="4351338"/>
          </a:xfrm>
        </p:spPr>
        <p:txBody>
          <a:bodyPr/>
          <a:lstStyle/>
          <a:p>
            <a:r>
              <a:rPr lang="en-US" dirty="0"/>
              <a:t>Layout considerations.</a:t>
            </a:r>
          </a:p>
          <a:p>
            <a:r>
              <a:rPr lang="en-US" dirty="0"/>
              <a:t>Bathroom and garbage.  </a:t>
            </a:r>
          </a:p>
          <a:p>
            <a:r>
              <a:rPr lang="en-US" dirty="0"/>
              <a:t>Quiet Areas</a:t>
            </a:r>
          </a:p>
          <a:p>
            <a:r>
              <a:rPr lang="en-US" dirty="0"/>
              <a:t>Children’s play areas. </a:t>
            </a:r>
          </a:p>
          <a:p>
            <a:r>
              <a:rPr lang="en-US" dirty="0"/>
              <a:t>Messaging system. </a:t>
            </a:r>
          </a:p>
          <a:p>
            <a:r>
              <a:rPr lang="en-US" dirty="0"/>
              <a:t>Laundry area. </a:t>
            </a:r>
          </a:p>
          <a:p>
            <a:r>
              <a:rPr lang="en-US" dirty="0"/>
              <a:t>Animal area. </a:t>
            </a:r>
          </a:p>
          <a:p>
            <a:r>
              <a:rPr lang="en-US" dirty="0"/>
              <a:t>Food prep and shared firepit area. </a:t>
            </a:r>
          </a:p>
        </p:txBody>
      </p:sp>
    </p:spTree>
    <p:extLst>
      <p:ext uri="{BB962C8B-B14F-4D97-AF65-F5344CB8AC3E}">
        <p14:creationId xmlns:p14="http://schemas.microsoft.com/office/powerpoint/2010/main" val="1524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20098</TotalTime>
  <Words>4168</Words>
  <Application>Microsoft Office PowerPoint</Application>
  <PresentationFormat>Widescreen</PresentationFormat>
  <Paragraphs>315</Paragraphs>
  <Slides>33</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 Staying Calm  in Times of Crisis  </vt:lpstr>
      <vt:lpstr>Introduction  Session  4</vt:lpstr>
      <vt:lpstr>Leaving Your Home Long Term Violence or complete devastation prevents returning.</vt:lpstr>
      <vt:lpstr>Plan for Pets</vt:lpstr>
      <vt:lpstr>Dealing with Family &amp; Friends</vt:lpstr>
      <vt:lpstr>Suggested “to do’s” for an evacuation – delegate! </vt:lpstr>
      <vt:lpstr>Questions for Pre-Packing</vt:lpstr>
      <vt:lpstr>Moving and Packing Your Preps</vt:lpstr>
      <vt:lpstr>Arriving at Camp – First Things First</vt:lpstr>
      <vt:lpstr>Medical Triage</vt:lpstr>
      <vt:lpstr>The First 72 Hours</vt:lpstr>
      <vt:lpstr>Living Peaceably with Others in Camp</vt:lpstr>
      <vt:lpstr>How Much Ammo &amp; Guns Do I Need?</vt:lpstr>
      <vt:lpstr>A Review of Different Camp Items to Store </vt:lpstr>
      <vt:lpstr>Spice Bucket</vt:lpstr>
      <vt:lpstr>Food Buckets – Long and Short Term! </vt:lpstr>
      <vt:lpstr>Water Containers</vt:lpstr>
      <vt:lpstr>Disease Control Bucket (toilet) </vt:lpstr>
      <vt:lpstr>Shower Bucket</vt:lpstr>
      <vt:lpstr>Tool Bucket</vt:lpstr>
      <vt:lpstr>Quarantine Bucket</vt:lpstr>
      <vt:lpstr>Laundry Bucket</vt:lpstr>
      <vt:lpstr>Cleaning Supplies – Stop Disease!</vt:lpstr>
      <vt:lpstr>Utility Bucket (MacGyver Bucket) </vt:lpstr>
      <vt:lpstr>Hygiene Bucket (per Person) </vt:lpstr>
      <vt:lpstr>Sewing Bucket</vt:lpstr>
      <vt:lpstr>Candle Bucket</vt:lpstr>
      <vt:lpstr>Library Bucket</vt:lpstr>
      <vt:lpstr>Military Bucket</vt:lpstr>
      <vt:lpstr>Shoe Bucket</vt:lpstr>
      <vt:lpstr>What About Precious Metals?</vt:lpstr>
      <vt:lpstr>Mental and Emotional Strength</vt:lpstr>
      <vt:lpstr>Preparedness is the key!  You become the calm.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Tyson Lambert</dc:creator>
  <cp:lastModifiedBy>Shelle McDermott</cp:lastModifiedBy>
  <cp:revision>350</cp:revision>
  <cp:lastPrinted>2019-10-08T02:34:29Z</cp:lastPrinted>
  <dcterms:created xsi:type="dcterms:W3CDTF">2018-06-13T19:11:39Z</dcterms:created>
  <dcterms:modified xsi:type="dcterms:W3CDTF">2020-06-02T00:54:19Z</dcterms:modified>
</cp:coreProperties>
</file>